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57" r:id="rId2"/>
    <p:sldId id="473" r:id="rId3"/>
    <p:sldId id="465" r:id="rId4"/>
    <p:sldId id="474" r:id="rId5"/>
    <p:sldId id="478" r:id="rId6"/>
    <p:sldId id="464" r:id="rId7"/>
    <p:sldId id="435" r:id="rId8"/>
    <p:sldId id="466" r:id="rId9"/>
    <p:sldId id="467" r:id="rId10"/>
    <p:sldId id="475" r:id="rId11"/>
    <p:sldId id="468" r:id="rId12"/>
    <p:sldId id="469" r:id="rId13"/>
    <p:sldId id="285" r:id="rId14"/>
    <p:sldId id="447" r:id="rId15"/>
    <p:sldId id="472" r:id="rId16"/>
    <p:sldId id="448" r:id="rId17"/>
    <p:sldId id="496" r:id="rId18"/>
    <p:sldId id="449" r:id="rId19"/>
    <p:sldId id="499" r:id="rId20"/>
    <p:sldId id="450" r:id="rId21"/>
    <p:sldId id="488" r:id="rId22"/>
    <p:sldId id="497" r:id="rId23"/>
    <p:sldId id="498" r:id="rId24"/>
    <p:sldId id="451" r:id="rId25"/>
    <p:sldId id="493" r:id="rId26"/>
    <p:sldId id="452" r:id="rId27"/>
    <p:sldId id="494" r:id="rId28"/>
    <p:sldId id="453" r:id="rId29"/>
    <p:sldId id="495" r:id="rId30"/>
    <p:sldId id="427" r:id="rId31"/>
    <p:sldId id="479" r:id="rId32"/>
    <p:sldId id="458" r:id="rId33"/>
    <p:sldId id="461" r:id="rId34"/>
    <p:sldId id="471" r:id="rId35"/>
    <p:sldId id="441" r:id="rId36"/>
    <p:sldId id="459" r:id="rId37"/>
    <p:sldId id="470" r:id="rId38"/>
    <p:sldId id="477" r:id="rId39"/>
    <p:sldId id="480" r:id="rId40"/>
    <p:sldId id="482" r:id="rId41"/>
    <p:sldId id="481" r:id="rId42"/>
    <p:sldId id="484" r:id="rId43"/>
    <p:sldId id="485" r:id="rId44"/>
    <p:sldId id="486" r:id="rId45"/>
    <p:sldId id="483" r:id="rId46"/>
    <p:sldId id="476" r:id="rId4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3F23D0-7BD1-41A6-A96F-2901BBC11265}">
          <p14:sldIdLst>
            <p14:sldId id="257"/>
            <p14:sldId id="473"/>
            <p14:sldId id="465"/>
            <p14:sldId id="474"/>
            <p14:sldId id="478"/>
            <p14:sldId id="464"/>
            <p14:sldId id="435"/>
            <p14:sldId id="466"/>
            <p14:sldId id="467"/>
            <p14:sldId id="475"/>
            <p14:sldId id="468"/>
            <p14:sldId id="469"/>
            <p14:sldId id="285"/>
          </p14:sldIdLst>
        </p14:section>
        <p14:section name="Chapter Summaries" id="{994F56BF-710F-4E97-8E0C-62F94B8B3477}">
          <p14:sldIdLst>
            <p14:sldId id="447"/>
            <p14:sldId id="472"/>
            <p14:sldId id="448"/>
            <p14:sldId id="496"/>
            <p14:sldId id="449"/>
            <p14:sldId id="499"/>
            <p14:sldId id="450"/>
            <p14:sldId id="488"/>
            <p14:sldId id="497"/>
            <p14:sldId id="498"/>
            <p14:sldId id="451"/>
            <p14:sldId id="493"/>
            <p14:sldId id="452"/>
            <p14:sldId id="494"/>
            <p14:sldId id="453"/>
            <p14:sldId id="495"/>
            <p14:sldId id="427"/>
            <p14:sldId id="479"/>
            <p14:sldId id="458"/>
            <p14:sldId id="461"/>
            <p14:sldId id="471"/>
            <p14:sldId id="441"/>
            <p14:sldId id="459"/>
            <p14:sldId id="470"/>
            <p14:sldId id="477"/>
            <p14:sldId id="480"/>
            <p14:sldId id="482"/>
            <p14:sldId id="481"/>
            <p14:sldId id="484"/>
            <p14:sldId id="485"/>
            <p14:sldId id="486"/>
            <p14:sldId id="483"/>
            <p14:sldId id="47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rad Olmedo" initials="CLO"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34" autoAdjust="0"/>
    <p:restoredTop sz="88777" autoAdjust="0"/>
  </p:normalViewPr>
  <p:slideViewPr>
    <p:cSldViewPr>
      <p:cViewPr>
        <p:scale>
          <a:sx n="88" d="100"/>
          <a:sy n="88" d="100"/>
        </p:scale>
        <p:origin x="-1344" y="-72"/>
      </p:cViewPr>
      <p:guideLst>
        <p:guide orient="horz" pos="2160"/>
        <p:guide pos="2880"/>
      </p:guideLst>
    </p:cSldViewPr>
  </p:slideViewPr>
  <p:outlineViewPr>
    <p:cViewPr>
      <p:scale>
        <a:sx n="33" d="100"/>
        <a:sy n="33" d="100"/>
      </p:scale>
      <p:origin x="0" y="883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13T15:57:53.712" idx="1">
    <p:pos x="5760" y="0"/>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5773"/>
          </a:xfrm>
          <a:prstGeom prst="rect">
            <a:avLst/>
          </a:prstGeom>
        </p:spPr>
        <p:txBody>
          <a:bodyPr vert="horz" lIns="91577" tIns="45789" rIns="91577" bIns="45789" rtlCol="0"/>
          <a:lstStyle>
            <a:lvl1pPr algn="r">
              <a:defRPr sz="1200"/>
            </a:lvl1pPr>
          </a:lstStyle>
          <a:p>
            <a:fld id="{264BBD81-A0FF-476C-A7F9-60AE2BB376DE}" type="datetimeFigureOut">
              <a:rPr lang="en-US" smtClean="0"/>
              <a:t>6/25/2018</a:t>
            </a:fld>
            <a:endParaRPr lang="en-US" dirty="0"/>
          </a:p>
        </p:txBody>
      </p:sp>
      <p:sp>
        <p:nvSpPr>
          <p:cNvPr id="4" name="Footer Placeholder 3"/>
          <p:cNvSpPr>
            <a:spLocks noGrp="1"/>
          </p:cNvSpPr>
          <p:nvPr>
            <p:ph type="ftr" sz="quarter" idx="2"/>
          </p:nvPr>
        </p:nvSpPr>
        <p:spPr>
          <a:xfrm>
            <a:off x="1" y="8841738"/>
            <a:ext cx="3043979" cy="46577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1577" tIns="45789" rIns="91577" bIns="45789" rtlCol="0" anchor="b"/>
          <a:lstStyle>
            <a:lvl1pPr algn="r">
              <a:defRPr sz="1200"/>
            </a:lvl1pPr>
          </a:lstStyle>
          <a:p>
            <a:fld id="{6E24D22A-F8FA-491E-A9C7-B0B740302F21}" type="slidenum">
              <a:rPr lang="en-US" smtClean="0"/>
              <a:t>‹#›</a:t>
            </a:fld>
            <a:endParaRPr lang="en-US" dirty="0"/>
          </a:p>
        </p:txBody>
      </p:sp>
    </p:spTree>
    <p:extLst>
      <p:ext uri="{BB962C8B-B14F-4D97-AF65-F5344CB8AC3E}">
        <p14:creationId xmlns:p14="http://schemas.microsoft.com/office/powerpoint/2010/main" val="42770371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07" tIns="46653" rIns="93307" bIns="46653" rtlCol="0"/>
          <a:lstStyle>
            <a:lvl1pPr algn="l">
              <a:defRPr sz="1200"/>
            </a:lvl1pPr>
          </a:lstStyle>
          <a:p>
            <a:endParaRPr lang="en-US" dirty="0"/>
          </a:p>
        </p:txBody>
      </p:sp>
      <p:sp>
        <p:nvSpPr>
          <p:cNvPr id="3" name="Date Placeholder 2"/>
          <p:cNvSpPr>
            <a:spLocks noGrp="1"/>
          </p:cNvSpPr>
          <p:nvPr>
            <p:ph type="dt" idx="1"/>
          </p:nvPr>
        </p:nvSpPr>
        <p:spPr>
          <a:xfrm>
            <a:off x="3978133" y="1"/>
            <a:ext cx="3043343" cy="465455"/>
          </a:xfrm>
          <a:prstGeom prst="rect">
            <a:avLst/>
          </a:prstGeom>
        </p:spPr>
        <p:txBody>
          <a:bodyPr vert="horz" lIns="93307" tIns="46653" rIns="93307" bIns="46653" rtlCol="0"/>
          <a:lstStyle>
            <a:lvl1pPr algn="r">
              <a:defRPr sz="1200"/>
            </a:lvl1pPr>
          </a:lstStyle>
          <a:p>
            <a:fld id="{B04F1733-8024-4E4B-999A-C3C83FC26AD3}" type="datetimeFigureOut">
              <a:rPr lang="en-US" smtClean="0"/>
              <a:t>6/25/2018</a:t>
            </a:fld>
            <a:endParaRPr lang="en-US" dirty="0"/>
          </a:p>
        </p:txBody>
      </p:sp>
      <p:sp>
        <p:nvSpPr>
          <p:cNvPr id="4" name="Slide Image Placeholder 3"/>
          <p:cNvSpPr>
            <a:spLocks noGrp="1" noRot="1" noChangeAspect="1"/>
          </p:cNvSpPr>
          <p:nvPr>
            <p:ph type="sldImg" idx="2"/>
          </p:nvPr>
        </p:nvSpPr>
        <p:spPr>
          <a:xfrm>
            <a:off x="1184275" y="700088"/>
            <a:ext cx="4654550" cy="3490912"/>
          </a:xfrm>
          <a:prstGeom prst="rect">
            <a:avLst/>
          </a:prstGeom>
          <a:noFill/>
          <a:ln w="12700">
            <a:solidFill>
              <a:prstClr val="black"/>
            </a:solidFill>
          </a:ln>
        </p:spPr>
        <p:txBody>
          <a:bodyPr vert="horz" lIns="93307" tIns="46653" rIns="93307" bIns="46653"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7" tIns="46653" rIns="93307" bIns="4665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07" tIns="46653" rIns="93307"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07" tIns="46653" rIns="93307" bIns="46653" rtlCol="0" anchor="b"/>
          <a:lstStyle>
            <a:lvl1pPr algn="r">
              <a:defRPr sz="1200"/>
            </a:lvl1pPr>
          </a:lstStyle>
          <a:p>
            <a:fld id="{2EC5405F-F658-4F44-8E33-797BB2F7A893}" type="slidenum">
              <a:rPr lang="en-US" smtClean="0"/>
              <a:t>‹#›</a:t>
            </a:fld>
            <a:endParaRPr lang="en-US" dirty="0"/>
          </a:p>
        </p:txBody>
      </p:sp>
    </p:spTree>
    <p:extLst>
      <p:ext uri="{BB962C8B-B14F-4D97-AF65-F5344CB8AC3E}">
        <p14:creationId xmlns:p14="http://schemas.microsoft.com/office/powerpoint/2010/main" val="30198483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1</a:t>
            </a:fld>
            <a:endParaRPr lang="en-US" dirty="0"/>
          </a:p>
        </p:txBody>
      </p:sp>
    </p:spTree>
    <p:extLst>
      <p:ext uri="{BB962C8B-B14F-4D97-AF65-F5344CB8AC3E}">
        <p14:creationId xmlns:p14="http://schemas.microsoft.com/office/powerpoint/2010/main" val="2999275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10</a:t>
            </a:fld>
            <a:endParaRPr lang="en-US" dirty="0"/>
          </a:p>
        </p:txBody>
      </p:sp>
    </p:spTree>
    <p:extLst>
      <p:ext uri="{BB962C8B-B14F-4D97-AF65-F5344CB8AC3E}">
        <p14:creationId xmlns:p14="http://schemas.microsoft.com/office/powerpoint/2010/main" val="1292136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11</a:t>
            </a:fld>
            <a:endParaRPr lang="en-US" dirty="0"/>
          </a:p>
        </p:txBody>
      </p:sp>
    </p:spTree>
    <p:extLst>
      <p:ext uri="{BB962C8B-B14F-4D97-AF65-F5344CB8AC3E}">
        <p14:creationId xmlns:p14="http://schemas.microsoft.com/office/powerpoint/2010/main" val="3146898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12</a:t>
            </a:fld>
            <a:endParaRPr lang="en-US" dirty="0"/>
          </a:p>
        </p:txBody>
      </p:sp>
    </p:spTree>
    <p:extLst>
      <p:ext uri="{BB962C8B-B14F-4D97-AF65-F5344CB8AC3E}">
        <p14:creationId xmlns:p14="http://schemas.microsoft.com/office/powerpoint/2010/main" val="1200115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13</a:t>
            </a:fld>
            <a:endParaRPr lang="en-US" dirty="0"/>
          </a:p>
        </p:txBody>
      </p:sp>
    </p:spTree>
    <p:extLst>
      <p:ext uri="{BB962C8B-B14F-4D97-AF65-F5344CB8AC3E}">
        <p14:creationId xmlns:p14="http://schemas.microsoft.com/office/powerpoint/2010/main" val="883280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26</a:t>
            </a:fld>
            <a:endParaRPr lang="en-US" dirty="0"/>
          </a:p>
        </p:txBody>
      </p:sp>
    </p:spTree>
    <p:extLst>
      <p:ext uri="{BB962C8B-B14F-4D97-AF65-F5344CB8AC3E}">
        <p14:creationId xmlns:p14="http://schemas.microsoft.com/office/powerpoint/2010/main" val="3560996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30</a:t>
            </a:fld>
            <a:endParaRPr lang="en-US" dirty="0"/>
          </a:p>
        </p:txBody>
      </p:sp>
    </p:spTree>
    <p:extLst>
      <p:ext uri="{BB962C8B-B14F-4D97-AF65-F5344CB8AC3E}">
        <p14:creationId xmlns:p14="http://schemas.microsoft.com/office/powerpoint/2010/main" val="3156191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31</a:t>
            </a:fld>
            <a:endParaRPr lang="en-US" dirty="0"/>
          </a:p>
        </p:txBody>
      </p:sp>
    </p:spTree>
    <p:extLst>
      <p:ext uri="{BB962C8B-B14F-4D97-AF65-F5344CB8AC3E}">
        <p14:creationId xmlns:p14="http://schemas.microsoft.com/office/powerpoint/2010/main" val="2205930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37</a:t>
            </a:fld>
            <a:endParaRPr lang="en-US" dirty="0"/>
          </a:p>
        </p:txBody>
      </p:sp>
    </p:spTree>
    <p:extLst>
      <p:ext uri="{BB962C8B-B14F-4D97-AF65-F5344CB8AC3E}">
        <p14:creationId xmlns:p14="http://schemas.microsoft.com/office/powerpoint/2010/main" val="1582011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38</a:t>
            </a:fld>
            <a:endParaRPr lang="en-US" dirty="0"/>
          </a:p>
        </p:txBody>
      </p:sp>
    </p:spTree>
    <p:extLst>
      <p:ext uri="{BB962C8B-B14F-4D97-AF65-F5344CB8AC3E}">
        <p14:creationId xmlns:p14="http://schemas.microsoft.com/office/powerpoint/2010/main" val="2962509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Arial" panose="020B0604020202020204" pitchFamily="34" charset="0"/>
              <a:buChar char="•"/>
            </a:pPr>
            <a:r>
              <a:rPr lang="en-US" dirty="0" smtClean="0"/>
              <a:t>Steering Committee</a:t>
            </a:r>
          </a:p>
          <a:p>
            <a:pPr marL="342900" lvl="1" indent="-342900">
              <a:buFont typeface="Arial" panose="020B0604020202020204" pitchFamily="34" charset="0"/>
              <a:buChar char="•"/>
            </a:pPr>
            <a:r>
              <a:rPr lang="en-US" dirty="0" smtClean="0"/>
              <a:t>Open Houses</a:t>
            </a:r>
          </a:p>
          <a:p>
            <a:pPr marL="342900" lvl="1" indent="-342900">
              <a:buFont typeface="Arial" panose="020B0604020202020204" pitchFamily="34" charset="0"/>
              <a:buChar char="•"/>
            </a:pPr>
            <a:r>
              <a:rPr lang="en-US" dirty="0" smtClean="0"/>
              <a:t>Public Service Announcements</a:t>
            </a:r>
          </a:p>
          <a:p>
            <a:pPr marL="342900" lvl="1" indent="-342900">
              <a:buFont typeface="Arial" panose="020B0604020202020204" pitchFamily="34" charset="0"/>
              <a:buChar char="•"/>
            </a:pPr>
            <a:r>
              <a:rPr lang="en-US" dirty="0" smtClean="0"/>
              <a:t>Online Input</a:t>
            </a:r>
          </a:p>
          <a:p>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39</a:t>
            </a:fld>
            <a:endParaRPr lang="en-US" dirty="0"/>
          </a:p>
        </p:txBody>
      </p:sp>
    </p:spTree>
    <p:extLst>
      <p:ext uri="{BB962C8B-B14F-4D97-AF65-F5344CB8AC3E}">
        <p14:creationId xmlns:p14="http://schemas.microsoft.com/office/powerpoint/2010/main" val="1432523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2</a:t>
            </a:fld>
            <a:endParaRPr lang="en-US" dirty="0"/>
          </a:p>
        </p:txBody>
      </p:sp>
    </p:spTree>
    <p:extLst>
      <p:ext uri="{BB962C8B-B14F-4D97-AF65-F5344CB8AC3E}">
        <p14:creationId xmlns:p14="http://schemas.microsoft.com/office/powerpoint/2010/main" val="1270916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Arial" panose="020B0604020202020204" pitchFamily="34" charset="0"/>
              <a:buChar char="•"/>
            </a:pPr>
            <a:r>
              <a:rPr lang="en-US" dirty="0" smtClean="0"/>
              <a:t>SpringsTV</a:t>
            </a:r>
          </a:p>
          <a:p>
            <a:pPr marL="342900" lvl="1" indent="-342900">
              <a:buFont typeface="Arial" panose="020B0604020202020204" pitchFamily="34" charset="0"/>
              <a:buChar char="•"/>
            </a:pPr>
            <a:r>
              <a:rPr lang="en-US" dirty="0" smtClean="0"/>
              <a:t>Sean Holveck, Co-Creator</a:t>
            </a:r>
          </a:p>
          <a:p>
            <a:pPr marL="342900" lvl="1" indent="-342900">
              <a:buFont typeface="Arial" panose="020B0604020202020204" pitchFamily="34" charset="0"/>
              <a:buChar char="•"/>
            </a:pPr>
            <a:r>
              <a:rPr lang="en-US" dirty="0" smtClean="0"/>
              <a:t>Susan Davies, TOPS</a:t>
            </a:r>
          </a:p>
          <a:p>
            <a:pPr marL="342900" lvl="1" indent="-342900">
              <a:buFont typeface="Arial" panose="020B0604020202020204" pitchFamily="34" charset="0"/>
              <a:buChar char="•"/>
            </a:pPr>
            <a:r>
              <a:rPr lang="en-US" dirty="0" smtClean="0"/>
              <a:t>Jeannie Orozco, CONO</a:t>
            </a:r>
          </a:p>
          <a:p>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41</a:t>
            </a:fld>
            <a:endParaRPr lang="en-US" dirty="0"/>
          </a:p>
        </p:txBody>
      </p:sp>
    </p:spTree>
    <p:extLst>
      <p:ext uri="{BB962C8B-B14F-4D97-AF65-F5344CB8AC3E}">
        <p14:creationId xmlns:p14="http://schemas.microsoft.com/office/powerpoint/2010/main" val="3186262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https://stg.coloradosprings.gov/plancos/page/plancos-chapter-one-executive-summary?mlid=35246</a:t>
            </a:r>
          </a:p>
          <a:p>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42</a:t>
            </a:fld>
            <a:endParaRPr lang="en-US" dirty="0"/>
          </a:p>
        </p:txBody>
      </p:sp>
    </p:spTree>
    <p:extLst>
      <p:ext uri="{BB962C8B-B14F-4D97-AF65-F5344CB8AC3E}">
        <p14:creationId xmlns:p14="http://schemas.microsoft.com/office/powerpoint/2010/main" val="2784246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web-based plan is translatable into multiple languages, including Hawaiian, Japanese, and Italian.</a:t>
            </a:r>
          </a:p>
          <a:p>
            <a:r>
              <a:rPr lang="en-US" baseline="0" dirty="0" smtClean="0"/>
              <a:t>Push the “green button” to comment, and it will take you to SpeakUp! COS</a:t>
            </a:r>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43</a:t>
            </a:fld>
            <a:endParaRPr lang="en-US" dirty="0"/>
          </a:p>
        </p:txBody>
      </p:sp>
    </p:spTree>
    <p:extLst>
      <p:ext uri="{BB962C8B-B14F-4D97-AF65-F5344CB8AC3E}">
        <p14:creationId xmlns:p14="http://schemas.microsoft.com/office/powerpoint/2010/main" val="323927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Speak Up! will feature a drop-down</a:t>
            </a:r>
            <a:r>
              <a:rPr lang="en-US" baseline="0" dirty="0" smtClean="0"/>
              <a:t> menu of the various chapter sections as well as an open-ended non-character restricted text box.</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https://coloradosprings.granicusideas.com/responses/plancos-input-vibrant-neighborhoods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44</a:t>
            </a:fld>
            <a:endParaRPr lang="en-US" dirty="0"/>
          </a:p>
        </p:txBody>
      </p:sp>
    </p:spTree>
    <p:extLst>
      <p:ext uri="{BB962C8B-B14F-4D97-AF65-F5344CB8AC3E}">
        <p14:creationId xmlns:p14="http://schemas.microsoft.com/office/powerpoint/2010/main" val="816928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 SpeakUp! also offer translation capability</a:t>
            </a:r>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45</a:t>
            </a:fld>
            <a:endParaRPr lang="en-US" dirty="0"/>
          </a:p>
        </p:txBody>
      </p:sp>
    </p:spTree>
    <p:extLst>
      <p:ext uri="{BB962C8B-B14F-4D97-AF65-F5344CB8AC3E}">
        <p14:creationId xmlns:p14="http://schemas.microsoft.com/office/powerpoint/2010/main" val="3876151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46</a:t>
            </a:fld>
            <a:endParaRPr lang="en-US" dirty="0"/>
          </a:p>
        </p:txBody>
      </p:sp>
    </p:spTree>
    <p:extLst>
      <p:ext uri="{BB962C8B-B14F-4D97-AF65-F5344CB8AC3E}">
        <p14:creationId xmlns:p14="http://schemas.microsoft.com/office/powerpoint/2010/main" val="264420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3</a:t>
            </a:fld>
            <a:endParaRPr lang="en-US" dirty="0"/>
          </a:p>
        </p:txBody>
      </p:sp>
    </p:spTree>
    <p:extLst>
      <p:ext uri="{BB962C8B-B14F-4D97-AF65-F5344CB8AC3E}">
        <p14:creationId xmlns:p14="http://schemas.microsoft.com/office/powerpoint/2010/main" val="2632262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4</a:t>
            </a:fld>
            <a:endParaRPr lang="en-US" dirty="0"/>
          </a:p>
        </p:txBody>
      </p:sp>
    </p:spTree>
    <p:extLst>
      <p:ext uri="{BB962C8B-B14F-4D97-AF65-F5344CB8AC3E}">
        <p14:creationId xmlns:p14="http://schemas.microsoft.com/office/powerpoint/2010/main" val="609699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5</a:t>
            </a:fld>
            <a:endParaRPr lang="en-US" dirty="0"/>
          </a:p>
        </p:txBody>
      </p:sp>
    </p:spTree>
    <p:extLst>
      <p:ext uri="{BB962C8B-B14F-4D97-AF65-F5344CB8AC3E}">
        <p14:creationId xmlns:p14="http://schemas.microsoft.com/office/powerpoint/2010/main" val="364445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5405F-F658-4F44-8E33-797BB2F7A893}" type="slidenum">
              <a:rPr lang="en-US" smtClean="0"/>
              <a:t>6</a:t>
            </a:fld>
            <a:endParaRPr lang="en-US" dirty="0"/>
          </a:p>
        </p:txBody>
      </p:sp>
    </p:spTree>
    <p:extLst>
      <p:ext uri="{BB962C8B-B14F-4D97-AF65-F5344CB8AC3E}">
        <p14:creationId xmlns:p14="http://schemas.microsoft.com/office/powerpoint/2010/main" val="253382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7</a:t>
            </a:fld>
            <a:endParaRPr lang="en-US" dirty="0"/>
          </a:p>
        </p:txBody>
      </p:sp>
    </p:spTree>
    <p:extLst>
      <p:ext uri="{BB962C8B-B14F-4D97-AF65-F5344CB8AC3E}">
        <p14:creationId xmlns:p14="http://schemas.microsoft.com/office/powerpoint/2010/main" val="312251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8</a:t>
            </a:fld>
            <a:endParaRPr lang="en-US" dirty="0"/>
          </a:p>
        </p:txBody>
      </p:sp>
    </p:spTree>
    <p:extLst>
      <p:ext uri="{BB962C8B-B14F-4D97-AF65-F5344CB8AC3E}">
        <p14:creationId xmlns:p14="http://schemas.microsoft.com/office/powerpoint/2010/main" val="1160731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EC5405F-F658-4F44-8E33-797BB2F7A893}" type="slidenum">
              <a:rPr lang="en-US" smtClean="0"/>
              <a:t>9</a:t>
            </a:fld>
            <a:endParaRPr lang="en-US" dirty="0"/>
          </a:p>
        </p:txBody>
      </p:sp>
    </p:spTree>
    <p:extLst>
      <p:ext uri="{BB962C8B-B14F-4D97-AF65-F5344CB8AC3E}">
        <p14:creationId xmlns:p14="http://schemas.microsoft.com/office/powerpoint/2010/main" val="8268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77285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842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2990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05400"/>
          </a:xfrm>
        </p:spPr>
        <p:txBody>
          <a:bodyPr>
            <a:normAutofit/>
          </a:bodyPr>
          <a:lstStyle>
            <a:lvl1pPr>
              <a:defRPr sz="2400" baseline="0">
                <a:latin typeface="Helvetica" panose="020B0604020102020204" pitchFamily="34" charset="0"/>
              </a:defRPr>
            </a:lvl1pPr>
            <a:lvl2pPr>
              <a:defRPr sz="2400" baseline="0">
                <a:latin typeface="Helvetica" panose="020B0604020102020204" pitchFamily="34" charset="0"/>
              </a:defRPr>
            </a:lvl2pPr>
            <a:lvl3pPr>
              <a:defRPr sz="2400" baseline="0">
                <a:latin typeface="Helvetica" panose="020B0604020102020204" pitchFamily="34" charset="0"/>
              </a:defRPr>
            </a:lvl3pPr>
            <a:lvl4pPr>
              <a:defRPr sz="2400" baseline="0">
                <a:latin typeface="Helvetica" panose="020B0604020102020204" pitchFamily="34" charset="0"/>
              </a:defRPr>
            </a:lvl4pPr>
            <a:lvl5pPr>
              <a:defRPr sz="2400" baseline="0">
                <a:latin typeface="Helvetica" panose="020B0604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txBox="1">
            <a:spLocks/>
          </p:cNvSpPr>
          <p:nvPr userDrawn="1"/>
        </p:nvSpPr>
        <p:spPr>
          <a:xfrm>
            <a:off x="457200" y="155198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0" dirty="0">
              <a:solidFill>
                <a:srgbClr val="0967B0"/>
              </a:solidFill>
              <a:latin typeface="HelveticaNeueLT Std" pitchFamily="34" charset="0"/>
            </a:endParaRPr>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999" cy="142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9"/>
          <p:cNvSpPr>
            <a:spLocks noGrp="1"/>
          </p:cNvSpPr>
          <p:nvPr>
            <p:ph type="body" sz="quarter" idx="13" hasCustomPrompt="1"/>
          </p:nvPr>
        </p:nvSpPr>
        <p:spPr>
          <a:xfrm>
            <a:off x="457200" y="533400"/>
            <a:ext cx="6096000" cy="762000"/>
          </a:xfrm>
        </p:spPr>
        <p:txBody>
          <a:bodyPr anchor="b"/>
          <a:lstStyle>
            <a:lvl1pPr marL="0" indent="0">
              <a:buNone/>
              <a:defRPr b="1" cap="small" baseline="0">
                <a:solidFill>
                  <a:schemeClr val="bg1"/>
                </a:solidFill>
              </a:defRPr>
            </a:lvl1pPr>
            <a:lvl2pPr marL="457200" indent="0">
              <a:buNone/>
              <a:defRPr/>
            </a:lvl2pPr>
          </a:lstStyle>
          <a:p>
            <a:pPr lvl="0"/>
            <a:r>
              <a:rPr lang="en-US" dirty="0"/>
              <a:t>CLICK TO EDIT MASTER TITLE STYLE</a:t>
            </a:r>
          </a:p>
        </p:txBody>
      </p:sp>
    </p:spTree>
    <p:extLst>
      <p:ext uri="{BB962C8B-B14F-4D97-AF65-F5344CB8AC3E}">
        <p14:creationId xmlns:p14="http://schemas.microsoft.com/office/powerpoint/2010/main" val="2043430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352800"/>
          </a:xfrm>
        </p:spPr>
        <p:txBody>
          <a:bodyPr>
            <a:normAutofit/>
          </a:bodyPr>
          <a:lstStyle>
            <a:lvl1pPr>
              <a:defRPr sz="2400" baseline="0">
                <a:latin typeface="Helvetica" panose="020B0604020102020204" pitchFamily="34" charset="0"/>
              </a:defRPr>
            </a:lvl1pPr>
            <a:lvl2pPr>
              <a:defRPr sz="2400" baseline="0">
                <a:latin typeface="Helvetica" panose="020B0604020102020204" pitchFamily="34" charset="0"/>
              </a:defRPr>
            </a:lvl2pPr>
            <a:lvl3pPr>
              <a:defRPr sz="2400" baseline="0">
                <a:latin typeface="Helvetica" panose="020B0604020102020204" pitchFamily="34" charset="0"/>
              </a:defRPr>
            </a:lvl3pPr>
            <a:lvl4pPr>
              <a:defRPr sz="2400" baseline="0">
                <a:latin typeface="Helvetica" panose="020B0604020102020204" pitchFamily="34" charset="0"/>
              </a:defRPr>
            </a:lvl4pPr>
            <a:lvl5pPr>
              <a:defRPr sz="2400" baseline="0">
                <a:latin typeface="Helvetica" panose="020B0604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txBox="1">
            <a:spLocks/>
          </p:cNvSpPr>
          <p:nvPr userDrawn="1"/>
        </p:nvSpPr>
        <p:spPr>
          <a:xfrm>
            <a:off x="457200" y="155198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0" dirty="0">
              <a:solidFill>
                <a:srgbClr val="0967B0"/>
              </a:solidFill>
              <a:latin typeface="HelveticaNeueLT Std" pitchFamily="34" charset="0"/>
            </a:endParaRPr>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999" cy="142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9"/>
          <p:cNvSpPr>
            <a:spLocks noGrp="1"/>
          </p:cNvSpPr>
          <p:nvPr>
            <p:ph type="body" sz="quarter" idx="13" hasCustomPrompt="1"/>
          </p:nvPr>
        </p:nvSpPr>
        <p:spPr>
          <a:xfrm>
            <a:off x="457200" y="533400"/>
            <a:ext cx="6096000" cy="762000"/>
          </a:xfrm>
        </p:spPr>
        <p:txBody>
          <a:bodyPr anchor="b"/>
          <a:lstStyle>
            <a:lvl1pPr marL="0" indent="0">
              <a:buNone/>
              <a:defRPr b="1" cap="small" baseline="0">
                <a:solidFill>
                  <a:schemeClr val="bg1"/>
                </a:solidFill>
              </a:defRPr>
            </a:lvl1pPr>
            <a:lvl2pPr marL="457200" indent="0">
              <a:buNone/>
              <a:defRPr/>
            </a:lvl2pPr>
          </a:lstStyle>
          <a:p>
            <a:pPr lvl="0"/>
            <a:r>
              <a:rPr lang="en-US" dirty="0"/>
              <a:t>CLICK TO EDIT MASTER TITLE STYLE</a:t>
            </a:r>
          </a:p>
        </p:txBody>
      </p:sp>
      <p:sp>
        <p:nvSpPr>
          <p:cNvPr id="6" name="Content Placeholder 2"/>
          <p:cNvSpPr>
            <a:spLocks noGrp="1"/>
          </p:cNvSpPr>
          <p:nvPr>
            <p:ph idx="14"/>
          </p:nvPr>
        </p:nvSpPr>
        <p:spPr>
          <a:xfrm>
            <a:off x="457200" y="5105400"/>
            <a:ext cx="8229600" cy="1600200"/>
          </a:xfrm>
        </p:spPr>
        <p:txBody>
          <a:bodyPr>
            <a:normAutofit/>
          </a:bodyPr>
          <a:lstStyle>
            <a:lvl1pPr>
              <a:defRPr sz="2400" baseline="0">
                <a:latin typeface="Helvetica" panose="020B0604020102020204" pitchFamily="34" charset="0"/>
              </a:defRPr>
            </a:lvl1pPr>
            <a:lvl2pPr>
              <a:defRPr sz="2400" baseline="0">
                <a:latin typeface="Helvetica" panose="020B0604020102020204" pitchFamily="34" charset="0"/>
              </a:defRPr>
            </a:lvl2pPr>
            <a:lvl3pPr>
              <a:defRPr sz="2400" baseline="0">
                <a:latin typeface="Helvetica" panose="020B0604020102020204" pitchFamily="34" charset="0"/>
              </a:defRPr>
            </a:lvl3pPr>
            <a:lvl4pPr>
              <a:defRPr sz="2400" baseline="0">
                <a:latin typeface="Helvetica" panose="020B0604020102020204" pitchFamily="34" charset="0"/>
              </a:defRPr>
            </a:lvl4pPr>
            <a:lvl5pPr>
              <a:defRPr sz="2400" baseline="0">
                <a:latin typeface="Helvetica" panose="020B0604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0128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86200" cy="5105400"/>
          </a:xfrm>
        </p:spPr>
        <p:txBody>
          <a:bodyPr>
            <a:normAutofit/>
          </a:bodyPr>
          <a:lstStyle>
            <a:lvl1pPr>
              <a:defRPr sz="2400" baseline="0">
                <a:latin typeface="Helvetica" panose="020B0604020102020204" pitchFamily="34" charset="0"/>
              </a:defRPr>
            </a:lvl1pPr>
            <a:lvl2pPr>
              <a:defRPr sz="2400" baseline="0">
                <a:latin typeface="Helvetica" panose="020B0604020102020204" pitchFamily="34" charset="0"/>
              </a:defRPr>
            </a:lvl2pPr>
            <a:lvl3pPr>
              <a:defRPr sz="2400" baseline="0">
                <a:latin typeface="Helvetica" panose="020B0604020102020204" pitchFamily="34" charset="0"/>
              </a:defRPr>
            </a:lvl3pPr>
            <a:lvl4pPr>
              <a:defRPr sz="2400" baseline="0">
                <a:latin typeface="Helvetica" panose="020B0604020102020204" pitchFamily="34" charset="0"/>
              </a:defRPr>
            </a:lvl4pPr>
            <a:lvl5pPr>
              <a:defRPr sz="2400" baseline="0">
                <a:latin typeface="Helvetica" panose="020B0604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txBox="1">
            <a:spLocks/>
          </p:cNvSpPr>
          <p:nvPr userDrawn="1"/>
        </p:nvSpPr>
        <p:spPr>
          <a:xfrm>
            <a:off x="457200" y="155198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0" dirty="0">
              <a:solidFill>
                <a:srgbClr val="0967B0"/>
              </a:solidFill>
              <a:latin typeface="HelveticaNeueLT Std" pitchFamily="34" charset="0"/>
            </a:endParaRPr>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999" cy="142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9"/>
          <p:cNvSpPr>
            <a:spLocks noGrp="1"/>
          </p:cNvSpPr>
          <p:nvPr>
            <p:ph type="body" sz="quarter" idx="13" hasCustomPrompt="1"/>
          </p:nvPr>
        </p:nvSpPr>
        <p:spPr>
          <a:xfrm>
            <a:off x="457200" y="533400"/>
            <a:ext cx="6096000" cy="762000"/>
          </a:xfrm>
        </p:spPr>
        <p:txBody>
          <a:bodyPr anchor="b"/>
          <a:lstStyle>
            <a:lvl1pPr marL="0" indent="0">
              <a:buNone/>
              <a:defRPr b="1" cap="small" baseline="0">
                <a:solidFill>
                  <a:schemeClr val="bg1"/>
                </a:solidFill>
              </a:defRPr>
            </a:lvl1pPr>
            <a:lvl2pPr marL="457200" indent="0">
              <a:buNone/>
              <a:defRPr/>
            </a:lvl2pPr>
          </a:lstStyle>
          <a:p>
            <a:pPr lvl="0"/>
            <a:r>
              <a:rPr lang="en-US" dirty="0"/>
              <a:t>CLICK TO EDIT MASTER TITLE STYLE</a:t>
            </a:r>
          </a:p>
        </p:txBody>
      </p:sp>
      <p:sp>
        <p:nvSpPr>
          <p:cNvPr id="6" name="Content Placeholder 2"/>
          <p:cNvSpPr>
            <a:spLocks noGrp="1"/>
          </p:cNvSpPr>
          <p:nvPr>
            <p:ph idx="14"/>
          </p:nvPr>
        </p:nvSpPr>
        <p:spPr>
          <a:xfrm>
            <a:off x="4800600" y="1600200"/>
            <a:ext cx="3886200" cy="5105400"/>
          </a:xfrm>
        </p:spPr>
        <p:txBody>
          <a:bodyPr>
            <a:normAutofit/>
          </a:bodyPr>
          <a:lstStyle>
            <a:lvl1pPr>
              <a:defRPr sz="2400" baseline="0">
                <a:latin typeface="Helvetica" panose="020B0604020102020204" pitchFamily="34" charset="0"/>
              </a:defRPr>
            </a:lvl1pPr>
            <a:lvl2pPr>
              <a:defRPr sz="2400" baseline="0">
                <a:latin typeface="Helvetica" panose="020B0604020102020204" pitchFamily="34" charset="0"/>
              </a:defRPr>
            </a:lvl2pPr>
            <a:lvl3pPr>
              <a:defRPr sz="2400" baseline="0">
                <a:latin typeface="Helvetica" panose="020B0604020102020204" pitchFamily="34" charset="0"/>
              </a:defRPr>
            </a:lvl3pPr>
            <a:lvl4pPr>
              <a:defRPr sz="2400" baseline="0">
                <a:latin typeface="Helvetica" panose="020B0604020102020204" pitchFamily="34" charset="0"/>
              </a:defRPr>
            </a:lvl4pPr>
            <a:lvl5pPr>
              <a:defRPr sz="2400" baseline="0">
                <a:latin typeface="Helvetica" panose="020B0604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123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0"/>
            <a:ext cx="3886200" cy="4233672"/>
          </a:xfrm>
        </p:spPr>
        <p:txBody>
          <a:bodyPr>
            <a:normAutofit/>
          </a:bodyPr>
          <a:lstStyle>
            <a:lvl1pPr>
              <a:defRPr sz="2400" baseline="0">
                <a:latin typeface="Helvetica" panose="020B0604020102020204" pitchFamily="34" charset="0"/>
              </a:defRPr>
            </a:lvl1pPr>
            <a:lvl2pPr>
              <a:defRPr sz="2400" baseline="0">
                <a:latin typeface="Helvetica" panose="020B0604020102020204" pitchFamily="34" charset="0"/>
              </a:defRPr>
            </a:lvl2pPr>
            <a:lvl3pPr>
              <a:defRPr sz="2400" baseline="0">
                <a:latin typeface="Helvetica" panose="020B0604020102020204" pitchFamily="34" charset="0"/>
              </a:defRPr>
            </a:lvl3pPr>
            <a:lvl4pPr>
              <a:defRPr sz="2400" baseline="0">
                <a:latin typeface="Helvetica" panose="020B0604020102020204" pitchFamily="34" charset="0"/>
              </a:defRPr>
            </a:lvl4pPr>
            <a:lvl5pPr>
              <a:defRPr sz="2400" baseline="0">
                <a:latin typeface="Helvetica" panose="020B0604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txBox="1">
            <a:spLocks/>
          </p:cNvSpPr>
          <p:nvPr userDrawn="1"/>
        </p:nvSpPr>
        <p:spPr>
          <a:xfrm>
            <a:off x="457200" y="155198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0" dirty="0">
              <a:solidFill>
                <a:srgbClr val="0967B0"/>
              </a:solidFill>
              <a:latin typeface="HelveticaNeueLT Std" pitchFamily="34" charset="0"/>
            </a:endParaRPr>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999" cy="142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9"/>
          <p:cNvSpPr>
            <a:spLocks noGrp="1"/>
          </p:cNvSpPr>
          <p:nvPr>
            <p:ph type="body" sz="quarter" idx="13" hasCustomPrompt="1"/>
          </p:nvPr>
        </p:nvSpPr>
        <p:spPr>
          <a:xfrm>
            <a:off x="457200" y="533400"/>
            <a:ext cx="6096000" cy="762000"/>
          </a:xfrm>
        </p:spPr>
        <p:txBody>
          <a:bodyPr anchor="b"/>
          <a:lstStyle>
            <a:lvl1pPr marL="0" indent="0">
              <a:buNone/>
              <a:defRPr b="1" cap="small" baseline="0">
                <a:solidFill>
                  <a:schemeClr val="bg1"/>
                </a:solidFill>
              </a:defRPr>
            </a:lvl1pPr>
            <a:lvl2pPr marL="457200" indent="0">
              <a:buNone/>
              <a:defRPr/>
            </a:lvl2pPr>
          </a:lstStyle>
          <a:p>
            <a:pPr lvl="0"/>
            <a:r>
              <a:rPr lang="en-US" dirty="0"/>
              <a:t>CLICK TO EDIT MASTER TITLE STYLE</a:t>
            </a:r>
          </a:p>
        </p:txBody>
      </p:sp>
      <p:sp>
        <p:nvSpPr>
          <p:cNvPr id="6" name="Content Placeholder 2"/>
          <p:cNvSpPr>
            <a:spLocks noGrp="1"/>
          </p:cNvSpPr>
          <p:nvPr>
            <p:ph idx="14"/>
          </p:nvPr>
        </p:nvSpPr>
        <p:spPr>
          <a:xfrm>
            <a:off x="4800600" y="2362200"/>
            <a:ext cx="3886200" cy="4233672"/>
          </a:xfrm>
        </p:spPr>
        <p:txBody>
          <a:bodyPr>
            <a:normAutofit/>
          </a:bodyPr>
          <a:lstStyle>
            <a:lvl1pPr>
              <a:defRPr sz="2400" baseline="0">
                <a:latin typeface="Helvetica" panose="020B0604020102020204" pitchFamily="34" charset="0"/>
              </a:defRPr>
            </a:lvl1pPr>
            <a:lvl2pPr>
              <a:defRPr sz="2400" baseline="0">
                <a:latin typeface="Helvetica" panose="020B0604020102020204" pitchFamily="34" charset="0"/>
              </a:defRPr>
            </a:lvl2pPr>
            <a:lvl3pPr>
              <a:defRPr sz="2400" baseline="0">
                <a:latin typeface="Helvetica" panose="020B0604020102020204" pitchFamily="34" charset="0"/>
              </a:defRPr>
            </a:lvl3pPr>
            <a:lvl4pPr>
              <a:defRPr sz="2400" baseline="0">
                <a:latin typeface="Helvetica" panose="020B0604020102020204" pitchFamily="34" charset="0"/>
              </a:defRPr>
            </a:lvl4pPr>
            <a:lvl5pPr>
              <a:defRPr sz="2400" baseline="0">
                <a:latin typeface="Helvetica" panose="020B0604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5"/>
          </p:nvPr>
        </p:nvSpPr>
        <p:spPr>
          <a:xfrm>
            <a:off x="457200" y="1590860"/>
            <a:ext cx="8229600" cy="576072"/>
          </a:xfrm>
        </p:spPr>
        <p:txBody>
          <a:bodyPr>
            <a:normAutofit/>
          </a:bodyPr>
          <a:lstStyle>
            <a:lvl1pPr>
              <a:defRPr sz="2400" baseline="0">
                <a:latin typeface="Helvetica" panose="020B0604020102020204" pitchFamily="34" charset="0"/>
              </a:defRPr>
            </a:lvl1pPr>
            <a:lvl2pPr>
              <a:defRPr sz="2400" baseline="0">
                <a:latin typeface="Helvetica" panose="020B0604020102020204" pitchFamily="34" charset="0"/>
              </a:defRPr>
            </a:lvl2pPr>
            <a:lvl3pPr>
              <a:defRPr sz="2400" baseline="0">
                <a:latin typeface="Helvetica" panose="020B0604020102020204" pitchFamily="34" charset="0"/>
              </a:defRPr>
            </a:lvl3pPr>
            <a:lvl4pPr>
              <a:defRPr sz="2400" baseline="0">
                <a:latin typeface="Helvetica" panose="020B0604020102020204" pitchFamily="34" charset="0"/>
              </a:defRPr>
            </a:lvl4pPr>
            <a:lvl5pPr>
              <a:defRPr sz="2400" baseline="0">
                <a:latin typeface="Helvetica" panose="020B0604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19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810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9282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6428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454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454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5124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179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858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025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273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5570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hyperlink" Target="mailto:cschueler@springsgov.com"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53408"/>
            <a:ext cx="9144000" cy="180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066800"/>
            <a:ext cx="3167772"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2"/>
          <p:cNvSpPr>
            <a:spLocks noGrp="1"/>
          </p:cNvSpPr>
          <p:nvPr>
            <p:ph type="subTitle" idx="1"/>
          </p:nvPr>
        </p:nvSpPr>
        <p:spPr>
          <a:xfrm>
            <a:off x="679579" y="3737508"/>
            <a:ext cx="6400800" cy="967544"/>
          </a:xfrm>
        </p:spPr>
        <p:txBody>
          <a:bodyPr anchor="b"/>
          <a:lstStyle/>
          <a:p>
            <a:pPr algn="l"/>
            <a:r>
              <a:rPr lang="en-US" dirty="0" smtClean="0">
                <a:latin typeface="HelveticaNeueLT Std Lt Cn" pitchFamily="34" charset="0"/>
                <a:cs typeface="Lao UI" panose="020B0502040204020203" pitchFamily="34" charset="0"/>
              </a:rPr>
              <a:t>Partner Entity Presentations</a:t>
            </a:r>
          </a:p>
          <a:p>
            <a:pPr algn="l">
              <a:spcBef>
                <a:spcPts val="0"/>
              </a:spcBef>
            </a:pPr>
            <a:r>
              <a:rPr lang="en-US" sz="2400" dirty="0" smtClean="0">
                <a:latin typeface="HelveticaNeueLT Std Lt Cn" pitchFamily="34" charset="0"/>
                <a:cs typeface="Lao UI" panose="020B0502040204020203" pitchFamily="34" charset="0"/>
              </a:rPr>
              <a:t>Summer 2018</a:t>
            </a:r>
            <a:endParaRPr lang="en-US" sz="2400" dirty="0">
              <a:latin typeface="HelveticaNeueLT Std Lt Cn" pitchFamily="34" charset="0"/>
            </a:endParaRPr>
          </a:p>
        </p:txBody>
      </p:sp>
      <p:sp>
        <p:nvSpPr>
          <p:cNvPr id="2" name="Title 1"/>
          <p:cNvSpPr>
            <a:spLocks noGrp="1"/>
          </p:cNvSpPr>
          <p:nvPr>
            <p:ph type="ctrTitle"/>
          </p:nvPr>
        </p:nvSpPr>
        <p:spPr>
          <a:xfrm>
            <a:off x="685800" y="2180736"/>
            <a:ext cx="7772400" cy="1470025"/>
          </a:xfrm>
        </p:spPr>
        <p:txBody>
          <a:bodyPr/>
          <a:lstStyle/>
          <a:p>
            <a:endParaRPr lang="en-US" dirty="0"/>
          </a:p>
        </p:txBody>
      </p:sp>
      <p:pic>
        <p:nvPicPr>
          <p:cNvPr id="7" name="Picture 2" descr="O:\Projects\2016\165030 Colorado Springs Comp Plan\05GRAPHICS\PlanCOS_Logo\PlanCOS log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2274" b="38712"/>
          <a:stretch/>
        </p:blipFill>
        <p:spPr bwMode="auto">
          <a:xfrm>
            <a:off x="679579" y="2630920"/>
            <a:ext cx="6913383" cy="10157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orado Springs Urban Renewal Author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170" y="5773927"/>
            <a:ext cx="1942788" cy="8952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1625" y="6450996"/>
            <a:ext cx="2324100" cy="369332"/>
          </a:xfrm>
          <a:prstGeom prst="rect">
            <a:avLst/>
          </a:prstGeom>
          <a:noFill/>
        </p:spPr>
        <p:txBody>
          <a:bodyPr wrap="square" rtlCol="0">
            <a:spAutoFit/>
          </a:bodyPr>
          <a:lstStyle/>
          <a:p>
            <a:r>
              <a:rPr lang="en-US" b="1" dirty="0" smtClean="0">
                <a:solidFill>
                  <a:schemeClr val="bg1"/>
                </a:solidFill>
              </a:rPr>
              <a:t>Commission on Aging</a:t>
            </a:r>
            <a:endParaRPr lang="en-US" b="1" dirty="0">
              <a:solidFill>
                <a:schemeClr val="bg1"/>
              </a:solidFill>
            </a:endParaRPr>
          </a:p>
        </p:txBody>
      </p:sp>
      <p:pic>
        <p:nvPicPr>
          <p:cNvPr id="4" name="Picture 3"/>
          <p:cNvPicPr>
            <a:picLocks noChangeAspect="1"/>
          </p:cNvPicPr>
          <p:nvPr/>
        </p:nvPicPr>
        <p:blipFill>
          <a:blip r:embed="rId8"/>
          <a:stretch>
            <a:fillRect/>
          </a:stretch>
        </p:blipFill>
        <p:spPr>
          <a:xfrm>
            <a:off x="5397354" y="5769410"/>
            <a:ext cx="1536846" cy="899812"/>
          </a:xfrm>
          <a:prstGeom prst="rect">
            <a:avLst/>
          </a:prstGeom>
        </p:spPr>
      </p:pic>
      <p:sp>
        <p:nvSpPr>
          <p:cNvPr id="12" name="TextBox 11"/>
          <p:cNvSpPr txBox="1"/>
          <p:nvPr/>
        </p:nvSpPr>
        <p:spPr>
          <a:xfrm>
            <a:off x="301625" y="6110285"/>
            <a:ext cx="4142985" cy="369332"/>
          </a:xfrm>
          <a:prstGeom prst="rect">
            <a:avLst/>
          </a:prstGeom>
          <a:noFill/>
        </p:spPr>
        <p:txBody>
          <a:bodyPr wrap="square" rtlCol="0">
            <a:spAutoFit/>
          </a:bodyPr>
          <a:lstStyle/>
          <a:p>
            <a:r>
              <a:rPr lang="en-US" b="1" dirty="0" smtClean="0">
                <a:solidFill>
                  <a:schemeClr val="bg1"/>
                </a:solidFill>
              </a:rPr>
              <a:t>Parks and Recreation Advisory Board</a:t>
            </a:r>
            <a:endParaRPr lang="en-US" b="1" dirty="0">
              <a:solidFill>
                <a:schemeClr val="bg1"/>
              </a:solidFill>
            </a:endParaRPr>
          </a:p>
        </p:txBody>
      </p:sp>
      <p:sp>
        <p:nvSpPr>
          <p:cNvPr id="13" name="TextBox 12"/>
          <p:cNvSpPr txBox="1"/>
          <p:nvPr/>
        </p:nvSpPr>
        <p:spPr>
          <a:xfrm>
            <a:off x="301625" y="5068491"/>
            <a:ext cx="4142985" cy="369332"/>
          </a:xfrm>
          <a:prstGeom prst="rect">
            <a:avLst/>
          </a:prstGeom>
          <a:noFill/>
        </p:spPr>
        <p:txBody>
          <a:bodyPr wrap="square" rtlCol="0">
            <a:spAutoFit/>
          </a:bodyPr>
          <a:lstStyle/>
          <a:p>
            <a:r>
              <a:rPr lang="en-US" b="1" dirty="0" smtClean="0">
                <a:solidFill>
                  <a:schemeClr val="bg1"/>
                </a:solidFill>
              </a:rPr>
              <a:t>Urban Renewal Authority</a:t>
            </a:r>
            <a:endParaRPr lang="en-US" b="1" dirty="0">
              <a:solidFill>
                <a:schemeClr val="bg1"/>
              </a:solidFill>
            </a:endParaRPr>
          </a:p>
        </p:txBody>
      </p:sp>
      <p:sp>
        <p:nvSpPr>
          <p:cNvPr id="14" name="TextBox 13"/>
          <p:cNvSpPr txBox="1"/>
          <p:nvPr/>
        </p:nvSpPr>
        <p:spPr>
          <a:xfrm>
            <a:off x="301625" y="5773927"/>
            <a:ext cx="4142985" cy="369332"/>
          </a:xfrm>
          <a:prstGeom prst="rect">
            <a:avLst/>
          </a:prstGeom>
          <a:noFill/>
        </p:spPr>
        <p:txBody>
          <a:bodyPr wrap="square" rtlCol="0">
            <a:spAutoFit/>
          </a:bodyPr>
          <a:lstStyle/>
          <a:p>
            <a:r>
              <a:rPr lang="en-US" b="1" dirty="0" smtClean="0">
                <a:solidFill>
                  <a:schemeClr val="bg1"/>
                </a:solidFill>
              </a:rPr>
              <a:t>Downtown Review Board</a:t>
            </a:r>
            <a:endParaRPr lang="en-US" b="1" dirty="0">
              <a:solidFill>
                <a:schemeClr val="bg1"/>
              </a:solidFill>
            </a:endParaRPr>
          </a:p>
        </p:txBody>
      </p:sp>
      <p:sp>
        <p:nvSpPr>
          <p:cNvPr id="15" name="TextBox 14"/>
          <p:cNvSpPr txBox="1"/>
          <p:nvPr/>
        </p:nvSpPr>
        <p:spPr>
          <a:xfrm>
            <a:off x="301624" y="5421209"/>
            <a:ext cx="4142985" cy="369332"/>
          </a:xfrm>
          <a:prstGeom prst="rect">
            <a:avLst/>
          </a:prstGeom>
          <a:noFill/>
        </p:spPr>
        <p:txBody>
          <a:bodyPr wrap="square" rtlCol="0">
            <a:spAutoFit/>
          </a:bodyPr>
          <a:lstStyle/>
          <a:p>
            <a:r>
              <a:rPr lang="en-US" b="1" dirty="0" smtClean="0">
                <a:solidFill>
                  <a:schemeClr val="bg1"/>
                </a:solidFill>
              </a:rPr>
              <a:t>Citizens Transportation Advisory Board</a:t>
            </a:r>
            <a:endParaRPr lang="en-US" b="1" dirty="0">
              <a:solidFill>
                <a:schemeClr val="bg1"/>
              </a:solidFill>
            </a:endParaRPr>
          </a:p>
        </p:txBody>
      </p:sp>
    </p:spTree>
    <p:extLst>
      <p:ext uri="{BB962C8B-B14F-4D97-AF65-F5344CB8AC3E}">
        <p14:creationId xmlns:p14="http://schemas.microsoft.com/office/powerpoint/2010/main" val="263747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7687" y="1905000"/>
            <a:ext cx="4322282" cy="4876799"/>
          </a:xfrm>
        </p:spPr>
        <p:txBody>
          <a:bodyPr>
            <a:normAutofit fontScale="85000" lnSpcReduction="20000"/>
          </a:bodyPr>
          <a:lstStyle/>
          <a:p>
            <a:pPr marL="0" indent="0">
              <a:buNone/>
            </a:pPr>
            <a:r>
              <a:rPr lang="en-US" dirty="0" smtClean="0"/>
              <a:t>In </a:t>
            </a:r>
            <a:r>
              <a:rPr lang="en-US" dirty="0"/>
              <a:t>the coming decades, Colorado Springs will become a vibrant community that reflects our engaging outdoor setting as pioneers of health and recreation. </a:t>
            </a:r>
          </a:p>
          <a:p>
            <a:pPr marL="0" indent="0">
              <a:buNone/>
            </a:pPr>
            <a:endParaRPr lang="en-US" dirty="0" smtClean="0"/>
          </a:p>
          <a:p>
            <a:pPr marL="0" indent="0">
              <a:buNone/>
            </a:pPr>
            <a:r>
              <a:rPr lang="en-US" dirty="0" smtClean="0"/>
              <a:t>Our </a:t>
            </a:r>
            <a:r>
              <a:rPr lang="en-US" dirty="0"/>
              <a:t>city will be filled with unique places of culture and creative energy, sustainably designed around our natural environment. </a:t>
            </a:r>
            <a:endParaRPr lang="en-US" dirty="0" smtClean="0"/>
          </a:p>
          <a:p>
            <a:pPr marL="0" indent="0">
              <a:buNone/>
            </a:pPr>
            <a:endParaRPr lang="en-US" dirty="0"/>
          </a:p>
          <a:p>
            <a:pPr marL="0" indent="0">
              <a:buNone/>
            </a:pPr>
            <a:r>
              <a:rPr lang="en-US" dirty="0" smtClean="0"/>
              <a:t>We </a:t>
            </a:r>
            <a:r>
              <a:rPr lang="en-US" dirty="0"/>
              <a:t>will attract and retain residents of all generations with an innovative, diverse economy and dynamic, well-connected neighborhoods that provide viable housing opportunities for all</a:t>
            </a:r>
            <a:r>
              <a:rPr lang="en-US" dirty="0" smtClean="0"/>
              <a:t>.</a:t>
            </a:r>
            <a:endParaRPr lang="en-US" dirty="0"/>
          </a:p>
        </p:txBody>
      </p:sp>
      <p:sp>
        <p:nvSpPr>
          <p:cNvPr id="3" name="Text Placeholder 2"/>
          <p:cNvSpPr>
            <a:spLocks noGrp="1"/>
          </p:cNvSpPr>
          <p:nvPr>
            <p:ph type="body" sz="quarter" idx="13"/>
          </p:nvPr>
        </p:nvSpPr>
        <p:spPr>
          <a:xfrm>
            <a:off x="457200" y="381000"/>
            <a:ext cx="6858000" cy="762000"/>
          </a:xfrm>
        </p:spPr>
        <p:txBody>
          <a:bodyPr>
            <a:normAutofit fontScale="40000" lnSpcReduction="20000"/>
          </a:bodyPr>
          <a:lstStyle/>
          <a:p>
            <a:endParaRPr lang="en-US" dirty="0" smtClean="0"/>
          </a:p>
          <a:p>
            <a:r>
              <a:rPr lang="en-US" sz="7000" dirty="0" smtClean="0"/>
              <a:t>Vision </a:t>
            </a:r>
            <a:endParaRPr lang="en-US" sz="7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910" y="4397928"/>
            <a:ext cx="4343089" cy="2460071"/>
          </a:xfrm>
          <a:prstGeom prst="rect">
            <a:avLst/>
          </a:prstGeom>
        </p:spPr>
      </p:pic>
      <p:sp>
        <p:nvSpPr>
          <p:cNvPr id="5" name="Content Placeholder 1"/>
          <p:cNvSpPr txBox="1">
            <a:spLocks/>
          </p:cNvSpPr>
          <p:nvPr/>
        </p:nvSpPr>
        <p:spPr>
          <a:xfrm>
            <a:off x="304800" y="1434978"/>
            <a:ext cx="8763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accent3">
                    <a:lumMod val="75000"/>
                  </a:schemeClr>
                </a:solidFill>
                <a:latin typeface="Arial Black" panose="020B0A04020102020204" pitchFamily="34" charset="0"/>
              </a:rPr>
              <a:t>We will build a great city that matches our scenery</a:t>
            </a:r>
          </a:p>
        </p:txBody>
      </p:sp>
      <p:sp>
        <p:nvSpPr>
          <p:cNvPr id="7" name="Content Placeholder 1"/>
          <p:cNvSpPr txBox="1">
            <a:spLocks/>
          </p:cNvSpPr>
          <p:nvPr/>
        </p:nvSpPr>
        <p:spPr>
          <a:xfrm>
            <a:off x="3962400" y="2067391"/>
            <a:ext cx="5105400" cy="19050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599" y="1868230"/>
            <a:ext cx="4334701" cy="2438270"/>
          </a:xfrm>
          <a:prstGeom prst="rect">
            <a:avLst/>
          </a:prstGeom>
        </p:spPr>
      </p:pic>
    </p:spTree>
    <p:extLst>
      <p:ext uri="{BB962C8B-B14F-4D97-AF65-F5344CB8AC3E}">
        <p14:creationId xmlns:p14="http://schemas.microsoft.com/office/powerpoint/2010/main" val="1614235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62593"/>
            <a:ext cx="8229600" cy="5105400"/>
          </a:xfrm>
        </p:spPr>
        <p:txBody>
          <a:bodyPr>
            <a:normAutofit lnSpcReduction="10000"/>
          </a:bodyPr>
          <a:lstStyle/>
          <a:p>
            <a:pPr marL="0" indent="0">
              <a:buNone/>
            </a:pPr>
            <a:r>
              <a:rPr lang="en-US" sz="2200" dirty="0" smtClean="0">
                <a:solidFill>
                  <a:schemeClr val="accent2">
                    <a:lumMod val="75000"/>
                  </a:schemeClr>
                </a:solidFill>
              </a:rPr>
              <a:t>Vibrant </a:t>
            </a:r>
            <a:r>
              <a:rPr lang="en-US" sz="2200" dirty="0">
                <a:solidFill>
                  <a:schemeClr val="accent2">
                    <a:lumMod val="75000"/>
                  </a:schemeClr>
                </a:solidFill>
              </a:rPr>
              <a:t>Neighborhoods </a:t>
            </a:r>
          </a:p>
          <a:p>
            <a:r>
              <a:rPr lang="en-US" sz="2200" dirty="0"/>
              <a:t>Forms diverse and safe neighborhoods with quality gathering areas, a mix of housing types, transportation choices, and a shared sense of pride.  </a:t>
            </a:r>
          </a:p>
          <a:p>
            <a:pPr marL="0" indent="0">
              <a:buNone/>
            </a:pPr>
            <a:r>
              <a:rPr lang="en-US" sz="2200" dirty="0">
                <a:solidFill>
                  <a:schemeClr val="accent2">
                    <a:lumMod val="75000"/>
                  </a:schemeClr>
                </a:solidFill>
              </a:rPr>
              <a:t>Unique Places </a:t>
            </a:r>
          </a:p>
          <a:p>
            <a:r>
              <a:rPr lang="en-US" sz="2200" dirty="0"/>
              <a:t>Centers on a vibrant Downtown and is strengthened by our reinvestment in walkable, healthy, and magnetic activity centers that are located in new and reinvented areas throughout the city. </a:t>
            </a:r>
          </a:p>
          <a:p>
            <a:pPr marL="0" indent="0">
              <a:buNone/>
            </a:pPr>
            <a:r>
              <a:rPr lang="en-US" sz="2200" dirty="0">
                <a:solidFill>
                  <a:schemeClr val="accent2">
                    <a:lumMod val="75000"/>
                  </a:schemeClr>
                </a:solidFill>
              </a:rPr>
              <a:t>Thriving Economy </a:t>
            </a:r>
          </a:p>
          <a:p>
            <a:r>
              <a:rPr lang="en-US" sz="2200" dirty="0"/>
              <a:t>Fosters an environment of inclusivity and economic diversity by attracting an innovative and adaptive workforce, advancing existing and targeted employment sectors, investing in quality of life, supporting our military, and expanding our sports ecosystem as Olympic City USA. </a:t>
            </a:r>
          </a:p>
          <a:p>
            <a:pPr marL="0" indent="0">
              <a:buNone/>
            </a:pPr>
            <a:endParaRPr lang="en-US" dirty="0"/>
          </a:p>
        </p:txBody>
      </p:sp>
      <p:sp>
        <p:nvSpPr>
          <p:cNvPr id="3" name="Text Placeholder 2"/>
          <p:cNvSpPr>
            <a:spLocks noGrp="1"/>
          </p:cNvSpPr>
          <p:nvPr>
            <p:ph type="body" sz="quarter" idx="13"/>
          </p:nvPr>
        </p:nvSpPr>
        <p:spPr>
          <a:xfrm>
            <a:off x="457200" y="381000"/>
            <a:ext cx="6858000" cy="762000"/>
          </a:xfrm>
        </p:spPr>
        <p:txBody>
          <a:bodyPr>
            <a:normAutofit fontScale="40000" lnSpcReduction="20000"/>
          </a:bodyPr>
          <a:lstStyle/>
          <a:p>
            <a:endParaRPr lang="en-US" dirty="0" smtClean="0"/>
          </a:p>
          <a:p>
            <a:r>
              <a:rPr lang="en-US" sz="7000" dirty="0" smtClean="0"/>
              <a:t>PlanCOS Themes </a:t>
            </a:r>
            <a:endParaRPr lang="en-US" sz="7000" dirty="0"/>
          </a:p>
        </p:txBody>
      </p:sp>
    </p:spTree>
    <p:extLst>
      <p:ext uri="{BB962C8B-B14F-4D97-AF65-F5344CB8AC3E}">
        <p14:creationId xmlns:p14="http://schemas.microsoft.com/office/powerpoint/2010/main" val="3074591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267793"/>
          </a:xfrm>
        </p:spPr>
        <p:txBody>
          <a:bodyPr>
            <a:normAutofit/>
          </a:bodyPr>
          <a:lstStyle/>
          <a:p>
            <a:pPr marL="0" indent="0">
              <a:buNone/>
            </a:pPr>
            <a:endParaRPr lang="en-US" dirty="0" smtClean="0">
              <a:solidFill>
                <a:schemeClr val="accent2">
                  <a:lumMod val="75000"/>
                </a:schemeClr>
              </a:solidFill>
              <a:latin typeface="Arial Black" panose="020B0A04020102020204" pitchFamily="34" charset="0"/>
            </a:endParaRPr>
          </a:p>
          <a:p>
            <a:pPr marL="0" indent="0">
              <a:buNone/>
            </a:pPr>
            <a:endParaRPr lang="en-US" dirty="0"/>
          </a:p>
        </p:txBody>
      </p:sp>
      <p:sp>
        <p:nvSpPr>
          <p:cNvPr id="3" name="Text Placeholder 2"/>
          <p:cNvSpPr>
            <a:spLocks noGrp="1"/>
          </p:cNvSpPr>
          <p:nvPr>
            <p:ph type="body" sz="quarter" idx="13"/>
          </p:nvPr>
        </p:nvSpPr>
        <p:spPr>
          <a:xfrm>
            <a:off x="457200" y="381000"/>
            <a:ext cx="6858000" cy="762000"/>
          </a:xfrm>
        </p:spPr>
        <p:txBody>
          <a:bodyPr>
            <a:normAutofit fontScale="40000" lnSpcReduction="20000"/>
          </a:bodyPr>
          <a:lstStyle/>
          <a:p>
            <a:endParaRPr lang="en-US" dirty="0" smtClean="0"/>
          </a:p>
          <a:p>
            <a:r>
              <a:rPr lang="en-US" sz="7000" dirty="0" smtClean="0"/>
              <a:t>Themes- Continued </a:t>
            </a:r>
            <a:endParaRPr lang="en-US" sz="7000" dirty="0"/>
          </a:p>
        </p:txBody>
      </p:sp>
      <p:sp>
        <p:nvSpPr>
          <p:cNvPr id="5" name="TextBox 4"/>
          <p:cNvSpPr txBox="1"/>
          <p:nvPr/>
        </p:nvSpPr>
        <p:spPr>
          <a:xfrm>
            <a:off x="381000" y="1676400"/>
            <a:ext cx="8305800" cy="5078313"/>
          </a:xfrm>
          <a:prstGeom prst="rect">
            <a:avLst/>
          </a:prstGeom>
          <a:noFill/>
        </p:spPr>
        <p:txBody>
          <a:bodyPr wrap="square" rtlCol="0">
            <a:spAutoFit/>
          </a:bodyPr>
          <a:lstStyle/>
          <a:p>
            <a:pPr>
              <a:lnSpc>
                <a:spcPct val="80000"/>
              </a:lnSpc>
              <a:spcBef>
                <a:spcPct val="20000"/>
              </a:spcBef>
            </a:pPr>
            <a:r>
              <a:rPr lang="en-US" sz="2000" dirty="0">
                <a:solidFill>
                  <a:schemeClr val="accent2">
                    <a:lumMod val="75000"/>
                  </a:schemeClr>
                </a:solidFill>
                <a:latin typeface="Helvetica" panose="020B0604020102020204" pitchFamily="34" charset="0"/>
              </a:rPr>
              <a:t>Strong Connections </a:t>
            </a:r>
          </a:p>
          <a:p>
            <a:pPr marL="342900" indent="-342900">
              <a:lnSpc>
                <a:spcPct val="80000"/>
              </a:lnSpc>
              <a:spcBef>
                <a:spcPct val="20000"/>
              </a:spcBef>
              <a:buFont typeface="Arial" panose="020B0604020202020204" pitchFamily="34" charset="0"/>
              <a:buChar char="•"/>
            </a:pPr>
            <a:r>
              <a:rPr lang="en-US" sz="2000" dirty="0">
                <a:latin typeface="Helvetica" panose="020B0604020102020204" pitchFamily="34" charset="0"/>
              </a:rPr>
              <a:t>Adapts to how we move by transforming our corridors to support our future generations’ health and mobility needs, enhancing economic vibrancy, upgrading infrastructure, and improving regional connectivity. </a:t>
            </a:r>
          </a:p>
          <a:p>
            <a:pPr>
              <a:lnSpc>
                <a:spcPct val="80000"/>
              </a:lnSpc>
              <a:spcBef>
                <a:spcPct val="20000"/>
              </a:spcBef>
            </a:pPr>
            <a:r>
              <a:rPr lang="en-US" sz="2000" dirty="0">
                <a:solidFill>
                  <a:schemeClr val="accent2">
                    <a:lumMod val="75000"/>
                  </a:schemeClr>
                </a:solidFill>
                <a:latin typeface="Helvetica" panose="020B0604020102020204" pitchFamily="34" charset="0"/>
              </a:rPr>
              <a:t>Renowned Culture </a:t>
            </a:r>
          </a:p>
          <a:p>
            <a:pPr marL="342900" indent="-342900">
              <a:lnSpc>
                <a:spcPct val="80000"/>
              </a:lnSpc>
              <a:spcBef>
                <a:spcPct val="20000"/>
              </a:spcBef>
              <a:buFont typeface="Arial" panose="020B0604020202020204" pitchFamily="34" charset="0"/>
              <a:buChar char="•"/>
            </a:pPr>
            <a:r>
              <a:rPr lang="en-US" sz="2000" dirty="0">
                <a:latin typeface="Helvetica" panose="020B0604020102020204" pitchFamily="34" charset="0"/>
              </a:rPr>
              <a:t>Promotes arts, culture, and education as essential parts of life, and embraces our identity and assets as Olympic City USA. This builds on the efforts of General Palmer and many others that envisioned culture as the cornerstone of the community and where creative energy generates new possibilities, interpersonal connections, and unprecedented philanthropy. </a:t>
            </a:r>
          </a:p>
          <a:p>
            <a:pPr>
              <a:lnSpc>
                <a:spcPct val="80000"/>
              </a:lnSpc>
              <a:spcBef>
                <a:spcPct val="20000"/>
              </a:spcBef>
            </a:pPr>
            <a:r>
              <a:rPr lang="en-US" sz="2000" dirty="0">
                <a:solidFill>
                  <a:schemeClr val="accent2">
                    <a:lumMod val="75000"/>
                  </a:schemeClr>
                </a:solidFill>
                <a:latin typeface="Helvetica" panose="020B0604020102020204" pitchFamily="34" charset="0"/>
              </a:rPr>
              <a:t>Majestic Landscapes </a:t>
            </a:r>
          </a:p>
          <a:p>
            <a:pPr marL="285750" indent="-285750">
              <a:buFont typeface="Arial" panose="020B0604020202020204" pitchFamily="34" charset="0"/>
              <a:buChar char="•"/>
            </a:pPr>
            <a:r>
              <a:rPr lang="en-US" sz="2000" dirty="0">
                <a:latin typeface="Helvetica" panose="020B0604020102020204" pitchFamily="34" charset="0"/>
              </a:rPr>
              <a:t>Values our outdoor spaces and celebrate our location at the base of America’s Mountain by designing a city oriented around our iconic landmarks. We ensure our community can engage with and enjoy these places through an integrated system of parks and natural areas. </a:t>
            </a:r>
          </a:p>
        </p:txBody>
      </p:sp>
    </p:spTree>
    <p:extLst>
      <p:ext uri="{BB962C8B-B14F-4D97-AF65-F5344CB8AC3E}">
        <p14:creationId xmlns:p14="http://schemas.microsoft.com/office/powerpoint/2010/main" val="2052079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754665099"/>
              </p:ext>
            </p:extLst>
          </p:nvPr>
        </p:nvGraphicFramePr>
        <p:xfrm>
          <a:off x="457200" y="1600200"/>
          <a:ext cx="8229600" cy="5025221"/>
        </p:xfrm>
        <a:graphic>
          <a:graphicData uri="http://schemas.openxmlformats.org/drawingml/2006/table">
            <a:tbl>
              <a:tblPr firstRow="1" bandRow="1">
                <a:tableStyleId>{5C22544A-7EE6-4342-B048-85BDC9FD1C3A}</a:tableStyleId>
              </a:tblPr>
              <a:tblGrid>
                <a:gridCol w="5486400"/>
                <a:gridCol w="2743200"/>
              </a:tblGrid>
              <a:tr h="609600">
                <a:tc>
                  <a:txBody>
                    <a:bodyPr/>
                    <a:lstStyle/>
                    <a:p>
                      <a:pPr marL="0" marR="0" algn="ctr">
                        <a:spcBef>
                          <a:spcPts val="0"/>
                        </a:spcBef>
                        <a:spcAft>
                          <a:spcPts val="400"/>
                        </a:spcAft>
                      </a:pPr>
                      <a:r>
                        <a:rPr lang="en-US" sz="1800" dirty="0" smtClean="0">
                          <a:effectLst/>
                          <a:latin typeface="HelveticaNeueLT Std"/>
                          <a:ea typeface="Calibri"/>
                          <a:cs typeface="Times New Roman"/>
                        </a:rPr>
                        <a:t>Chapter</a:t>
                      </a:r>
                      <a:endParaRPr lang="en-US" sz="1800" dirty="0">
                        <a:effectLst/>
                        <a:latin typeface="Roboto"/>
                        <a:ea typeface="Calibri"/>
                        <a:cs typeface="Times New Roman"/>
                      </a:endParaRPr>
                    </a:p>
                  </a:txBody>
                  <a:tcPr marL="68580" marR="68580" marT="0" marB="0" anchor="ctr"/>
                </a:tc>
                <a:tc>
                  <a:txBody>
                    <a:bodyPr/>
                    <a:lstStyle/>
                    <a:p>
                      <a:pPr marL="0" marR="0" algn="ctr">
                        <a:spcBef>
                          <a:spcPts val="0"/>
                        </a:spcBef>
                        <a:spcAft>
                          <a:spcPts val="400"/>
                        </a:spcAft>
                      </a:pPr>
                      <a:endParaRPr lang="en-US" sz="1800" b="0" i="1" dirty="0">
                        <a:effectLst/>
                        <a:latin typeface="Roboto"/>
                        <a:ea typeface="Calibri"/>
                        <a:cs typeface="Times New Roman"/>
                      </a:endParaRPr>
                    </a:p>
                  </a:txBody>
                  <a:tcPr marL="68580" marR="68580" marT="0" marB="0" anchor="ctr"/>
                </a:tc>
              </a:tr>
              <a:tr h="425813">
                <a:tc>
                  <a:txBody>
                    <a:bodyPr/>
                    <a:lstStyle/>
                    <a:p>
                      <a:pPr marL="0" marR="0" algn="ctr">
                        <a:spcBef>
                          <a:spcPts val="0"/>
                        </a:spcBef>
                        <a:spcAft>
                          <a:spcPts val="400"/>
                        </a:spcAft>
                      </a:pPr>
                      <a:r>
                        <a:rPr lang="en-US" sz="1600" b="1" dirty="0">
                          <a:effectLst/>
                          <a:latin typeface="HelveticaNeueLT Std"/>
                          <a:ea typeface="Calibri"/>
                          <a:cs typeface="Times New Roman"/>
                        </a:rPr>
                        <a:t>Chapter </a:t>
                      </a:r>
                      <a:r>
                        <a:rPr lang="en-US" sz="1600" b="1" dirty="0" smtClean="0">
                          <a:effectLst/>
                          <a:latin typeface="HelveticaNeueLT Std"/>
                          <a:ea typeface="Calibri"/>
                          <a:cs typeface="Times New Roman"/>
                        </a:rPr>
                        <a:t>1: </a:t>
                      </a:r>
                      <a:r>
                        <a:rPr lang="en-US" sz="1600" dirty="0" smtClean="0">
                          <a:effectLst/>
                          <a:latin typeface="HelveticaNeueLT Std"/>
                          <a:ea typeface="Calibri"/>
                          <a:cs typeface="Times New Roman"/>
                        </a:rPr>
                        <a:t>Introduction</a:t>
                      </a:r>
                      <a:endParaRPr lang="en-US" sz="1600" dirty="0">
                        <a:effectLst/>
                        <a:latin typeface="Roboto"/>
                        <a:ea typeface="Calibri"/>
                        <a:cs typeface="Times New Roman"/>
                      </a:endParaRPr>
                    </a:p>
                  </a:txBody>
                  <a:tcPr marL="68580" marR="68580" marT="0" marB="0" anchor="ctr"/>
                </a:tc>
                <a:tc>
                  <a:txBody>
                    <a:bodyPr/>
                    <a:lstStyle/>
                    <a:p>
                      <a:pPr marL="0" marR="0" algn="ctr" defTabSz="914400" rtl="0" eaLnBrk="1" latinLnBrk="0" hangingPunct="1">
                        <a:spcBef>
                          <a:spcPts val="0"/>
                        </a:spcBef>
                        <a:spcAft>
                          <a:spcPts val="400"/>
                        </a:spcAft>
                      </a:pPr>
                      <a:endParaRPr lang="en-US" sz="1600" kern="1200" dirty="0">
                        <a:solidFill>
                          <a:schemeClr val="dk1"/>
                        </a:solidFill>
                        <a:effectLst/>
                        <a:latin typeface="HelveticaNeueLT Std"/>
                        <a:ea typeface="Calibri"/>
                        <a:cs typeface="Times New Roman"/>
                      </a:endParaRPr>
                    </a:p>
                  </a:txBody>
                  <a:tcPr marL="68580" marR="68580" marT="0" marB="0" anchor="ctr"/>
                </a:tc>
              </a:tr>
              <a:tr h="425813">
                <a:tc>
                  <a:txBody>
                    <a:bodyPr/>
                    <a:lstStyle/>
                    <a:p>
                      <a:pPr marL="0" marR="0" algn="ctr">
                        <a:spcBef>
                          <a:spcPts val="0"/>
                        </a:spcBef>
                        <a:spcAft>
                          <a:spcPts val="400"/>
                        </a:spcAft>
                      </a:pPr>
                      <a:r>
                        <a:rPr lang="en-US" sz="1600" b="1" dirty="0">
                          <a:effectLst/>
                          <a:latin typeface="HelveticaNeueLT Std"/>
                          <a:ea typeface="Calibri"/>
                          <a:cs typeface="Times New Roman"/>
                        </a:rPr>
                        <a:t>Chapter </a:t>
                      </a:r>
                      <a:r>
                        <a:rPr lang="en-US" sz="1600" b="1" dirty="0" smtClean="0">
                          <a:effectLst/>
                          <a:latin typeface="HelveticaNeueLT Std"/>
                          <a:ea typeface="Calibri"/>
                          <a:cs typeface="Times New Roman"/>
                        </a:rPr>
                        <a:t>2: </a:t>
                      </a:r>
                      <a:r>
                        <a:rPr lang="en-US" sz="1600" b="1" dirty="0" smtClean="0">
                          <a:solidFill>
                            <a:schemeClr val="tx1">
                              <a:lumMod val="75000"/>
                              <a:lumOff val="25000"/>
                            </a:schemeClr>
                          </a:solidFill>
                          <a:effectLst/>
                          <a:latin typeface="HelveticaNeueLT Std Cn" pitchFamily="34" charset="0"/>
                          <a:ea typeface="Calibri"/>
                          <a:cs typeface="Times New Roman"/>
                        </a:rPr>
                        <a:t>Vibrant Neighborhoods</a:t>
                      </a:r>
                      <a:endParaRPr lang="en-US" sz="1600" b="1" dirty="0">
                        <a:solidFill>
                          <a:schemeClr val="tx1">
                            <a:lumMod val="75000"/>
                            <a:lumOff val="25000"/>
                          </a:schemeClr>
                        </a:solidFill>
                        <a:effectLst/>
                        <a:latin typeface="HelveticaNeueLT Std Cn" pitchFamily="34" charset="0"/>
                        <a:ea typeface="Calibri"/>
                        <a:cs typeface="Times New Roman"/>
                      </a:endParaRPr>
                    </a:p>
                  </a:txBody>
                  <a:tcPr marL="68580" marR="68580" marT="0" marB="0" anchor="ctr"/>
                </a:tc>
                <a:tc>
                  <a:txBody>
                    <a:bodyPr/>
                    <a:lstStyle/>
                    <a:p>
                      <a:pPr marL="0" marR="0" algn="ctr" defTabSz="914400" rtl="0" eaLnBrk="1" latinLnBrk="0" hangingPunct="1">
                        <a:spcBef>
                          <a:spcPts val="0"/>
                        </a:spcBef>
                        <a:spcAft>
                          <a:spcPts val="400"/>
                        </a:spcAft>
                      </a:pPr>
                      <a:endParaRPr lang="en-US" sz="1600" kern="1200" dirty="0">
                        <a:solidFill>
                          <a:schemeClr val="dk1"/>
                        </a:solidFill>
                        <a:effectLst/>
                        <a:latin typeface="HelveticaNeueLT Std"/>
                        <a:ea typeface="Calibri"/>
                        <a:cs typeface="Times New Roman"/>
                      </a:endParaRPr>
                    </a:p>
                  </a:txBody>
                  <a:tcPr marL="68580" marR="68580" marT="0" marB="0" anchor="ctr"/>
                </a:tc>
              </a:tr>
              <a:tr h="583305">
                <a:tc>
                  <a:txBody>
                    <a:bodyPr/>
                    <a:lstStyle/>
                    <a:p>
                      <a:pPr marL="0" marR="0" algn="ctr">
                        <a:spcBef>
                          <a:spcPts val="0"/>
                        </a:spcBef>
                        <a:spcAft>
                          <a:spcPts val="400"/>
                        </a:spcAft>
                      </a:pPr>
                      <a:r>
                        <a:rPr lang="en-US" sz="1600" b="1" dirty="0">
                          <a:effectLst/>
                          <a:latin typeface="HelveticaNeueLT Std"/>
                          <a:ea typeface="Calibri"/>
                          <a:cs typeface="Times New Roman"/>
                        </a:rPr>
                        <a:t>Chapter </a:t>
                      </a:r>
                      <a:r>
                        <a:rPr lang="en-US" sz="1600" b="1" dirty="0" smtClean="0">
                          <a:effectLst/>
                          <a:latin typeface="HelveticaNeueLT Std"/>
                          <a:ea typeface="Calibri"/>
                          <a:cs typeface="Times New Roman"/>
                        </a:rPr>
                        <a:t>3: </a:t>
                      </a:r>
                      <a:r>
                        <a:rPr lang="en-US" sz="1600" b="1" dirty="0" smtClean="0">
                          <a:solidFill>
                            <a:schemeClr val="accent2"/>
                          </a:solidFill>
                          <a:effectLst/>
                          <a:latin typeface="HelveticaNeueLT Std Cn" pitchFamily="34" charset="0"/>
                          <a:ea typeface="Calibri"/>
                          <a:cs typeface="Times New Roman"/>
                        </a:rPr>
                        <a:t>Unique Urban Places</a:t>
                      </a:r>
                    </a:p>
                  </a:txBody>
                  <a:tcPr marL="68580" marR="68580" marT="0" marB="0" anchor="ctr"/>
                </a:tc>
                <a:tc>
                  <a:txBody>
                    <a:bodyPr/>
                    <a:lstStyle/>
                    <a:p>
                      <a:pPr marL="0" marR="0" indent="0" algn="ctr" defTabSz="914400" rtl="0" eaLnBrk="1" fontAlgn="auto" latinLnBrk="0" hangingPunct="1">
                        <a:lnSpc>
                          <a:spcPct val="100000"/>
                        </a:lnSpc>
                        <a:spcBef>
                          <a:spcPts val="0"/>
                        </a:spcBef>
                        <a:spcAft>
                          <a:spcPts val="400"/>
                        </a:spcAft>
                        <a:buClrTx/>
                        <a:buSzTx/>
                        <a:buFontTx/>
                        <a:buNone/>
                        <a:tabLst/>
                        <a:defRPr/>
                      </a:pPr>
                      <a:endParaRPr lang="en-US" sz="1600" dirty="0">
                        <a:effectLst/>
                        <a:latin typeface="Roboto"/>
                        <a:ea typeface="Calibri"/>
                        <a:cs typeface="Times New Roman"/>
                      </a:endParaRPr>
                    </a:p>
                  </a:txBody>
                  <a:tcPr marL="68580" marR="68580" marT="0" marB="0" anchor="ctr"/>
                </a:tc>
              </a:tr>
              <a:tr h="425813">
                <a:tc>
                  <a:txBody>
                    <a:bodyPr/>
                    <a:lstStyle/>
                    <a:p>
                      <a:pPr marL="0" marR="0" algn="ctr">
                        <a:spcBef>
                          <a:spcPts val="0"/>
                        </a:spcBef>
                        <a:spcAft>
                          <a:spcPts val="400"/>
                        </a:spcAft>
                      </a:pPr>
                      <a:r>
                        <a:rPr lang="en-US" sz="1600" b="1" dirty="0">
                          <a:effectLst/>
                          <a:latin typeface="HelveticaNeueLT Std"/>
                          <a:ea typeface="Calibri"/>
                          <a:cs typeface="Times New Roman"/>
                        </a:rPr>
                        <a:t>Chapter </a:t>
                      </a:r>
                      <a:r>
                        <a:rPr lang="en-US" sz="1600" b="1" dirty="0" smtClean="0">
                          <a:effectLst/>
                          <a:latin typeface="HelveticaNeueLT Std"/>
                          <a:ea typeface="Calibri"/>
                          <a:cs typeface="Times New Roman"/>
                        </a:rPr>
                        <a:t>4: </a:t>
                      </a:r>
                      <a:r>
                        <a:rPr lang="en-US" sz="1600" b="1" dirty="0" smtClean="0">
                          <a:solidFill>
                            <a:schemeClr val="tx1">
                              <a:lumMod val="75000"/>
                              <a:lumOff val="25000"/>
                            </a:schemeClr>
                          </a:solidFill>
                          <a:effectLst/>
                          <a:latin typeface="HelveticaNeueLT Std Cn" pitchFamily="34" charset="0"/>
                          <a:ea typeface="Calibri"/>
                          <a:cs typeface="Times New Roman"/>
                        </a:rPr>
                        <a:t>Thriving Economy</a:t>
                      </a:r>
                      <a:endParaRPr lang="en-US" sz="1600" b="1" dirty="0">
                        <a:solidFill>
                          <a:schemeClr val="tx1">
                            <a:lumMod val="75000"/>
                            <a:lumOff val="25000"/>
                          </a:schemeClr>
                        </a:solidFill>
                        <a:effectLst/>
                        <a:latin typeface="HelveticaNeueLT Std Cn" pitchFamily="34" charset="0"/>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400"/>
                        </a:spcAft>
                        <a:buClrTx/>
                        <a:buSzTx/>
                        <a:buFontTx/>
                        <a:buNone/>
                        <a:tabLst/>
                        <a:defRPr/>
                      </a:pPr>
                      <a:endParaRPr lang="en-US" sz="1600" dirty="0">
                        <a:effectLst/>
                        <a:latin typeface="Roboto"/>
                        <a:ea typeface="Calibri"/>
                        <a:cs typeface="Times New Roman"/>
                      </a:endParaRPr>
                    </a:p>
                  </a:txBody>
                  <a:tcPr marL="68580" marR="68580" marT="0" marB="0" anchor="ctr"/>
                </a:tc>
              </a:tr>
              <a:tr h="583305">
                <a:tc>
                  <a:txBody>
                    <a:bodyPr/>
                    <a:lstStyle/>
                    <a:p>
                      <a:pPr marL="0" marR="0" algn="ctr">
                        <a:spcBef>
                          <a:spcPts val="0"/>
                        </a:spcBef>
                        <a:spcAft>
                          <a:spcPts val="400"/>
                        </a:spcAft>
                      </a:pPr>
                      <a:r>
                        <a:rPr lang="en-US" sz="1600" b="1" dirty="0">
                          <a:effectLst/>
                          <a:latin typeface="HelveticaNeueLT Std"/>
                          <a:ea typeface="Calibri"/>
                          <a:cs typeface="Times New Roman"/>
                        </a:rPr>
                        <a:t>Chapter </a:t>
                      </a:r>
                      <a:r>
                        <a:rPr lang="en-US" sz="1600" b="1" dirty="0" smtClean="0">
                          <a:effectLst/>
                          <a:latin typeface="HelveticaNeueLT Std"/>
                          <a:ea typeface="Calibri"/>
                          <a:cs typeface="Times New Roman"/>
                        </a:rPr>
                        <a:t>5: </a:t>
                      </a:r>
                      <a:r>
                        <a:rPr lang="en-US" sz="1600" b="1" kern="1200" dirty="0" smtClean="0">
                          <a:solidFill>
                            <a:schemeClr val="accent3"/>
                          </a:solidFill>
                          <a:effectLst/>
                          <a:latin typeface="HelveticaNeueLT Std Cn" pitchFamily="34" charset="0"/>
                          <a:ea typeface="Calibri"/>
                          <a:cs typeface="Times New Roman"/>
                        </a:rPr>
                        <a:t>Strong Connections</a:t>
                      </a:r>
                    </a:p>
                  </a:txBody>
                  <a:tcPr marL="68580" marR="68580" marT="0" marB="0" anchor="ctr"/>
                </a:tc>
                <a:tc>
                  <a:txBody>
                    <a:bodyPr/>
                    <a:lstStyle/>
                    <a:p>
                      <a:pPr marL="0" marR="0" algn="ctr">
                        <a:spcBef>
                          <a:spcPts val="0"/>
                        </a:spcBef>
                        <a:spcAft>
                          <a:spcPts val="400"/>
                        </a:spcAft>
                      </a:pPr>
                      <a:endParaRPr lang="en-US" sz="1600" i="0" dirty="0">
                        <a:effectLst/>
                        <a:latin typeface="Roboto"/>
                        <a:ea typeface="Calibri"/>
                        <a:cs typeface="Times New Roman"/>
                      </a:endParaRPr>
                    </a:p>
                  </a:txBody>
                  <a:tcPr marL="68580" marR="68580" marT="0" marB="0" anchor="ctr"/>
                </a:tc>
              </a:tr>
              <a:tr h="425813">
                <a:tc>
                  <a:txBody>
                    <a:bodyPr/>
                    <a:lstStyle/>
                    <a:p>
                      <a:pPr marL="0" marR="0" algn="ctr">
                        <a:spcBef>
                          <a:spcPts val="0"/>
                        </a:spcBef>
                        <a:spcAft>
                          <a:spcPts val="400"/>
                        </a:spcAft>
                      </a:pPr>
                      <a:r>
                        <a:rPr lang="en-US" sz="1600" b="1" dirty="0">
                          <a:effectLst/>
                          <a:latin typeface="HelveticaNeueLT Std"/>
                          <a:ea typeface="Calibri"/>
                          <a:cs typeface="Times New Roman"/>
                        </a:rPr>
                        <a:t>Chapter </a:t>
                      </a:r>
                      <a:r>
                        <a:rPr lang="en-US" sz="1600" b="1" dirty="0" smtClean="0">
                          <a:effectLst/>
                          <a:latin typeface="HelveticaNeueLT Std"/>
                          <a:ea typeface="Calibri"/>
                          <a:cs typeface="Times New Roman"/>
                        </a:rPr>
                        <a:t>6:</a:t>
                      </a:r>
                      <a:r>
                        <a:rPr lang="en-US" sz="1600" b="1" dirty="0" smtClean="0">
                          <a:solidFill>
                            <a:schemeClr val="accent4"/>
                          </a:solidFill>
                          <a:effectLst/>
                          <a:latin typeface="HelveticaNeueLT Std"/>
                          <a:ea typeface="Calibri"/>
                          <a:cs typeface="Times New Roman"/>
                        </a:rPr>
                        <a:t> </a:t>
                      </a:r>
                      <a:r>
                        <a:rPr lang="en-US" sz="1600" b="1" kern="1200" dirty="0" smtClean="0">
                          <a:solidFill>
                            <a:schemeClr val="accent4"/>
                          </a:solidFill>
                          <a:effectLst/>
                          <a:latin typeface="HelveticaNeueLT Std Cn" pitchFamily="34" charset="0"/>
                          <a:ea typeface="Calibri"/>
                          <a:cs typeface="Times New Roman"/>
                        </a:rPr>
                        <a:t>Renowned Culture</a:t>
                      </a:r>
                      <a:endParaRPr lang="en-US" sz="1600" b="1" kern="1200" dirty="0">
                        <a:solidFill>
                          <a:schemeClr val="accent4"/>
                        </a:solidFill>
                        <a:effectLst/>
                        <a:latin typeface="HelveticaNeueLT Std Cn" pitchFamily="34" charset="0"/>
                        <a:ea typeface="Calibri"/>
                        <a:cs typeface="Times New Roman"/>
                      </a:endParaRPr>
                    </a:p>
                  </a:txBody>
                  <a:tcPr marL="68580" marR="68580" marT="0" marB="0" anchor="ctr"/>
                </a:tc>
                <a:tc>
                  <a:txBody>
                    <a:bodyPr/>
                    <a:lstStyle/>
                    <a:p>
                      <a:pPr marL="0" marR="0" algn="ctr">
                        <a:spcBef>
                          <a:spcPts val="0"/>
                        </a:spcBef>
                        <a:spcAft>
                          <a:spcPts val="400"/>
                        </a:spcAft>
                      </a:pPr>
                      <a:endParaRPr lang="en-US" sz="1600" dirty="0">
                        <a:effectLst/>
                        <a:latin typeface="Roboto"/>
                        <a:ea typeface="Calibri"/>
                        <a:cs typeface="Times New Roman"/>
                      </a:endParaRPr>
                    </a:p>
                  </a:txBody>
                  <a:tcPr marL="68580" marR="68580" marT="0" marB="0" anchor="ctr"/>
                </a:tc>
              </a:tr>
              <a:tr h="425813">
                <a:tc>
                  <a:txBody>
                    <a:bodyPr/>
                    <a:lstStyle/>
                    <a:p>
                      <a:pPr marL="0" marR="0" algn="ctr">
                        <a:spcBef>
                          <a:spcPts val="0"/>
                        </a:spcBef>
                        <a:spcAft>
                          <a:spcPts val="400"/>
                        </a:spcAft>
                      </a:pPr>
                      <a:r>
                        <a:rPr lang="en-US" sz="1600" b="1" dirty="0">
                          <a:effectLst/>
                          <a:latin typeface="HelveticaNeueLT Std"/>
                          <a:ea typeface="Calibri"/>
                          <a:cs typeface="Times New Roman"/>
                        </a:rPr>
                        <a:t>Chapter </a:t>
                      </a:r>
                      <a:r>
                        <a:rPr lang="en-US" sz="1600" b="1" dirty="0" smtClean="0">
                          <a:effectLst/>
                          <a:latin typeface="HelveticaNeueLT Std"/>
                          <a:ea typeface="Calibri"/>
                          <a:cs typeface="Times New Roman"/>
                        </a:rPr>
                        <a:t>7: </a:t>
                      </a:r>
                      <a:r>
                        <a:rPr lang="en-US" sz="1600" b="1" kern="1200" dirty="0" smtClean="0">
                          <a:solidFill>
                            <a:schemeClr val="accent1"/>
                          </a:solidFill>
                          <a:effectLst/>
                          <a:latin typeface="HelveticaNeueLT Std Cn" pitchFamily="34" charset="0"/>
                          <a:ea typeface="Calibri"/>
                          <a:cs typeface="Times New Roman"/>
                        </a:rPr>
                        <a:t>Majestic Landscapes</a:t>
                      </a:r>
                    </a:p>
                  </a:txBody>
                  <a:tcPr marL="68580" marR="68580" marT="0" marB="0" anchor="ctr"/>
                </a:tc>
                <a:tc>
                  <a:txBody>
                    <a:bodyPr/>
                    <a:lstStyle/>
                    <a:p>
                      <a:pPr marL="0" marR="0" algn="ctr" defTabSz="914400" rtl="0" eaLnBrk="1" latinLnBrk="0" hangingPunct="1">
                        <a:spcBef>
                          <a:spcPts val="0"/>
                        </a:spcBef>
                        <a:spcAft>
                          <a:spcPts val="400"/>
                        </a:spcAft>
                      </a:pPr>
                      <a:endParaRPr lang="en-US" sz="1600" kern="1200" dirty="0">
                        <a:solidFill>
                          <a:schemeClr val="dk1"/>
                        </a:solidFill>
                        <a:effectLst/>
                        <a:latin typeface="HelveticaNeueLT Std"/>
                        <a:ea typeface="Calibri"/>
                        <a:cs typeface="Times New Roman"/>
                      </a:endParaRPr>
                    </a:p>
                  </a:txBody>
                  <a:tcPr marL="68580" marR="68580" marT="0" marB="0" anchor="ctr"/>
                </a:tc>
              </a:tr>
              <a:tr h="559973">
                <a:tc>
                  <a:txBody>
                    <a:bodyPr/>
                    <a:lstStyle/>
                    <a:p>
                      <a:pPr marL="0" marR="0" algn="ctr" defTabSz="914400" rtl="0" eaLnBrk="1" latinLnBrk="0" hangingPunct="1">
                        <a:spcBef>
                          <a:spcPts val="0"/>
                        </a:spcBef>
                        <a:spcAft>
                          <a:spcPts val="400"/>
                        </a:spcAft>
                      </a:pPr>
                      <a:r>
                        <a:rPr lang="en-US" sz="1600" b="1" kern="1200" dirty="0" smtClean="0">
                          <a:solidFill>
                            <a:schemeClr val="dk1"/>
                          </a:solidFill>
                          <a:effectLst/>
                          <a:latin typeface="HelveticaNeueLT Std"/>
                          <a:ea typeface="Calibri"/>
                          <a:cs typeface="Times New Roman"/>
                        </a:rPr>
                        <a:t>Chapter 8: </a:t>
                      </a:r>
                      <a:r>
                        <a:rPr lang="en-US" sz="1600" kern="1200" dirty="0" smtClean="0">
                          <a:solidFill>
                            <a:schemeClr val="dk1"/>
                          </a:solidFill>
                          <a:effectLst/>
                          <a:latin typeface="HelveticaNeueLT Std"/>
                          <a:ea typeface="Calibri"/>
                          <a:cs typeface="Times New Roman"/>
                        </a:rPr>
                        <a:t>Adaptable Plan</a:t>
                      </a:r>
                      <a:endParaRPr lang="en-US" sz="1600" kern="1200" dirty="0">
                        <a:solidFill>
                          <a:schemeClr val="dk1"/>
                        </a:solidFill>
                        <a:effectLst/>
                        <a:latin typeface="HelveticaNeueLT Std"/>
                        <a:ea typeface="Calibri"/>
                        <a:cs typeface="Times New Roman"/>
                      </a:endParaRPr>
                    </a:p>
                  </a:txBody>
                  <a:tcPr marL="68580" marR="68580" marT="0" marB="0" anchor="ctr"/>
                </a:tc>
                <a:tc>
                  <a:txBody>
                    <a:bodyPr/>
                    <a:lstStyle/>
                    <a:p>
                      <a:pPr marL="0" marR="0" algn="ctr" defTabSz="914400" rtl="0" eaLnBrk="1" latinLnBrk="0" hangingPunct="1">
                        <a:spcBef>
                          <a:spcPts val="0"/>
                        </a:spcBef>
                        <a:spcAft>
                          <a:spcPts val="400"/>
                        </a:spcAft>
                      </a:pPr>
                      <a:endParaRPr lang="en-US" sz="1600" kern="1200" dirty="0">
                        <a:solidFill>
                          <a:schemeClr val="dk1"/>
                        </a:solidFill>
                        <a:effectLst/>
                        <a:latin typeface="HelveticaNeueLT Std"/>
                        <a:ea typeface="Calibri"/>
                        <a:cs typeface="Times New Roman"/>
                      </a:endParaRPr>
                    </a:p>
                  </a:txBody>
                  <a:tcPr marL="68580" marR="68580" marT="0" marB="0" anchor="ctr"/>
                </a:tc>
              </a:tr>
              <a:tr h="559973">
                <a:tc>
                  <a:txBody>
                    <a:bodyPr/>
                    <a:lstStyle/>
                    <a:p>
                      <a:pPr marL="0" marR="0" algn="ctr" defTabSz="914400" rtl="0" eaLnBrk="1" latinLnBrk="0" hangingPunct="1">
                        <a:spcBef>
                          <a:spcPts val="0"/>
                        </a:spcBef>
                        <a:spcAft>
                          <a:spcPts val="400"/>
                        </a:spcAft>
                      </a:pPr>
                      <a:r>
                        <a:rPr lang="en-US" sz="1600" kern="1200" dirty="0" smtClean="0">
                          <a:solidFill>
                            <a:schemeClr val="dk1"/>
                          </a:solidFill>
                          <a:effectLst/>
                          <a:latin typeface="HelveticaNeueLT Std"/>
                          <a:ea typeface="Calibri"/>
                          <a:cs typeface="Times New Roman"/>
                        </a:rPr>
                        <a:t>Appendix</a:t>
                      </a:r>
                      <a:endParaRPr lang="en-US" sz="1600" kern="1200" dirty="0">
                        <a:solidFill>
                          <a:schemeClr val="dk1"/>
                        </a:solidFill>
                        <a:effectLst/>
                        <a:latin typeface="HelveticaNeueLT Std"/>
                        <a:ea typeface="Calibri"/>
                        <a:cs typeface="Times New Roman"/>
                      </a:endParaRPr>
                    </a:p>
                  </a:txBody>
                  <a:tcPr marL="68580" marR="68580" marT="0" marB="0" anchor="ctr"/>
                </a:tc>
                <a:tc>
                  <a:txBody>
                    <a:bodyPr/>
                    <a:lstStyle/>
                    <a:p>
                      <a:pPr marL="0" marR="0" algn="ctr" defTabSz="914400" rtl="0" eaLnBrk="1" latinLnBrk="0" hangingPunct="1">
                        <a:spcBef>
                          <a:spcPts val="0"/>
                        </a:spcBef>
                        <a:spcAft>
                          <a:spcPts val="400"/>
                        </a:spcAft>
                      </a:pPr>
                      <a:endParaRPr lang="en-US" sz="1600" kern="1200" dirty="0">
                        <a:solidFill>
                          <a:schemeClr val="dk1"/>
                        </a:solidFill>
                        <a:effectLst/>
                        <a:latin typeface="HelveticaNeueLT Std"/>
                        <a:ea typeface="Calibri"/>
                        <a:cs typeface="Times New Roman"/>
                      </a:endParaRPr>
                    </a:p>
                  </a:txBody>
                  <a:tcPr marL="68580" marR="68580" marT="0" marB="0" anchor="ctr"/>
                </a:tc>
              </a:tr>
            </a:tbl>
          </a:graphicData>
        </a:graphic>
      </p:graphicFrame>
      <p:sp>
        <p:nvSpPr>
          <p:cNvPr id="8" name="Text Placeholder 7"/>
          <p:cNvSpPr>
            <a:spLocks noGrp="1"/>
          </p:cNvSpPr>
          <p:nvPr>
            <p:ph type="body" sz="quarter" idx="13"/>
          </p:nvPr>
        </p:nvSpPr>
        <p:spPr/>
        <p:txBody>
          <a:bodyPr/>
          <a:lstStyle/>
          <a:p>
            <a:r>
              <a:rPr lang="en-US" dirty="0" smtClean="0"/>
              <a:t>Plan Chapters Follow from themes</a:t>
            </a:r>
            <a:endParaRPr lang="en-US" dirty="0"/>
          </a:p>
        </p:txBody>
      </p:sp>
      <p:sp>
        <p:nvSpPr>
          <p:cNvPr id="3" name="Rectangle 2"/>
          <p:cNvSpPr/>
          <p:nvPr/>
        </p:nvSpPr>
        <p:spPr>
          <a:xfrm>
            <a:off x="381000" y="2209800"/>
            <a:ext cx="8348472" cy="4495800"/>
          </a:xfrm>
          <a:prstGeom prst="rect">
            <a:avLst/>
          </a:prstGeom>
          <a:noFill/>
          <a:ln>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5012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1759132"/>
            <a:ext cx="3962400" cy="5105400"/>
          </a:xfrm>
        </p:spPr>
        <p:txBody>
          <a:bodyPr>
            <a:normAutofit/>
          </a:bodyPr>
          <a:lstStyle/>
          <a:p>
            <a:r>
              <a:rPr lang="en-US" dirty="0" smtClean="0"/>
              <a:t>Importance</a:t>
            </a:r>
          </a:p>
          <a:p>
            <a:pPr lvl="1"/>
            <a:r>
              <a:rPr lang="en-US" dirty="0" smtClean="0"/>
              <a:t>Trends and assumptions </a:t>
            </a:r>
          </a:p>
          <a:p>
            <a:pPr lvl="0"/>
            <a:endParaRPr lang="en-US" dirty="0" smtClean="0"/>
          </a:p>
          <a:p>
            <a:pPr lvl="0"/>
            <a:r>
              <a:rPr lang="en-US" dirty="0" smtClean="0"/>
              <a:t>Typologies, Framework Maps, Relationships</a:t>
            </a:r>
          </a:p>
          <a:p>
            <a:endParaRPr lang="en-US" dirty="0" smtClean="0"/>
          </a:p>
          <a:p>
            <a:r>
              <a:rPr lang="en-US" dirty="0" smtClean="0"/>
              <a:t>Goals</a:t>
            </a:r>
            <a:r>
              <a:rPr lang="en-US" dirty="0"/>
              <a:t>, Policies and </a:t>
            </a:r>
            <a:r>
              <a:rPr lang="en-US" dirty="0" smtClean="0"/>
              <a:t>Strategies</a:t>
            </a:r>
          </a:p>
          <a:p>
            <a:endParaRPr lang="en-US" dirty="0" smtClean="0"/>
          </a:p>
          <a:p>
            <a:r>
              <a:rPr lang="en-US" dirty="0" smtClean="0"/>
              <a:t>Relevant </a:t>
            </a:r>
            <a:r>
              <a:rPr lang="en-US" dirty="0"/>
              <a:t>Indicators</a:t>
            </a:r>
          </a:p>
          <a:p>
            <a:endParaRPr lang="en-US" dirty="0" smtClean="0"/>
          </a:p>
        </p:txBody>
      </p:sp>
      <p:sp>
        <p:nvSpPr>
          <p:cNvPr id="5" name="Text Placeholder 4"/>
          <p:cNvSpPr>
            <a:spLocks noGrp="1"/>
          </p:cNvSpPr>
          <p:nvPr>
            <p:ph type="body" sz="quarter" idx="13"/>
          </p:nvPr>
        </p:nvSpPr>
        <p:spPr/>
        <p:txBody>
          <a:bodyPr/>
          <a:lstStyle/>
          <a:p>
            <a:r>
              <a:rPr lang="en-US" dirty="0" smtClean="0"/>
              <a:t>Standard Chapter (2-7) template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266" y="3962399"/>
            <a:ext cx="5147734" cy="2895601"/>
          </a:xfrm>
          <a:prstGeom prst="rect">
            <a:avLst/>
          </a:prstGeom>
        </p:spPr>
      </p:pic>
      <p:sp>
        <p:nvSpPr>
          <p:cNvPr id="7" name="Content Placeholder 3"/>
          <p:cNvSpPr txBox="1">
            <a:spLocks/>
          </p:cNvSpPr>
          <p:nvPr/>
        </p:nvSpPr>
        <p:spPr>
          <a:xfrm>
            <a:off x="3962400" y="1741715"/>
            <a:ext cx="5181600" cy="22032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Essential Questions for City Initiatives</a:t>
            </a:r>
          </a:p>
          <a:p>
            <a:endParaRPr lang="en-US" dirty="0" smtClean="0"/>
          </a:p>
          <a:p>
            <a:r>
              <a:rPr lang="en-US" dirty="0" smtClean="0"/>
              <a:t>Relevant Plans and their Relationship</a:t>
            </a:r>
          </a:p>
        </p:txBody>
      </p:sp>
    </p:spTree>
    <p:extLst>
      <p:ext uri="{BB962C8B-B14F-4D97-AF65-F5344CB8AC3E}">
        <p14:creationId xmlns:p14="http://schemas.microsoft.com/office/powerpoint/2010/main" val="4014558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3352800" cy="5105400"/>
          </a:xfrm>
        </p:spPr>
        <p:txBody>
          <a:bodyPr/>
          <a:lstStyle/>
          <a:p>
            <a:r>
              <a:rPr lang="en-US" dirty="0" smtClean="0"/>
              <a:t>Big ideas</a:t>
            </a:r>
          </a:p>
          <a:p>
            <a:endParaRPr lang="en-US" dirty="0" smtClean="0"/>
          </a:p>
          <a:p>
            <a:pPr lvl="0"/>
            <a:r>
              <a:rPr lang="en-US" dirty="0" smtClean="0"/>
              <a:t>Capacity</a:t>
            </a:r>
          </a:p>
          <a:p>
            <a:pPr lvl="1"/>
            <a:r>
              <a:rPr lang="en-US" dirty="0" smtClean="0"/>
              <a:t>We have a lot</a:t>
            </a:r>
          </a:p>
          <a:p>
            <a:endParaRPr lang="en-US" dirty="0" smtClean="0"/>
          </a:p>
          <a:p>
            <a:r>
              <a:rPr lang="en-US" dirty="0" smtClean="0"/>
              <a:t>Vision Map (in process)</a:t>
            </a:r>
          </a:p>
          <a:p>
            <a:endParaRPr lang="en-US" dirty="0" smtClean="0"/>
          </a:p>
          <a:p>
            <a:r>
              <a:rPr lang="en-US" dirty="0" smtClean="0"/>
              <a:t>High level use of plan</a:t>
            </a:r>
            <a:endParaRPr lang="en-US" dirty="0"/>
          </a:p>
          <a:p>
            <a:endParaRPr lang="en-US" dirty="0"/>
          </a:p>
        </p:txBody>
      </p:sp>
      <p:sp>
        <p:nvSpPr>
          <p:cNvPr id="5" name="Text Placeholder 4"/>
          <p:cNvSpPr>
            <a:spLocks noGrp="1"/>
          </p:cNvSpPr>
          <p:nvPr>
            <p:ph type="body" sz="quarter" idx="13"/>
          </p:nvPr>
        </p:nvSpPr>
        <p:spPr/>
        <p:txBody>
          <a:bodyPr/>
          <a:lstStyle/>
          <a:p>
            <a:r>
              <a:rPr lang="en-US" dirty="0" smtClean="0"/>
              <a:t>Chapter 1: Introduction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150401"/>
            <a:ext cx="5568343" cy="3707599"/>
          </a:xfrm>
          <a:prstGeom prst="rect">
            <a:avLst/>
          </a:prstGeom>
        </p:spPr>
      </p:pic>
    </p:spTree>
    <p:extLst>
      <p:ext uri="{BB962C8B-B14F-4D97-AF65-F5344CB8AC3E}">
        <p14:creationId xmlns:p14="http://schemas.microsoft.com/office/powerpoint/2010/main" val="4012526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b="1" dirty="0" smtClean="0">
              <a:solidFill>
                <a:schemeClr val="accent1"/>
              </a:solidFill>
            </a:endParaRPr>
          </a:p>
          <a:p>
            <a:pPr marL="0" lvl="0" indent="0">
              <a:buNone/>
            </a:pPr>
            <a:endParaRPr lang="en-US" dirty="0"/>
          </a:p>
        </p:txBody>
      </p:sp>
      <p:sp>
        <p:nvSpPr>
          <p:cNvPr id="5" name="Text Placeholder 4"/>
          <p:cNvSpPr>
            <a:spLocks noGrp="1"/>
          </p:cNvSpPr>
          <p:nvPr>
            <p:ph type="body" sz="quarter" idx="13"/>
          </p:nvPr>
        </p:nvSpPr>
        <p:spPr/>
        <p:txBody>
          <a:bodyPr/>
          <a:lstStyle/>
          <a:p>
            <a:r>
              <a:rPr lang="en-US" dirty="0" smtClean="0"/>
              <a:t>Chapter 2: Vibrant Neighborhoods </a:t>
            </a:r>
            <a:endParaRPr lang="en-US" dirty="0"/>
          </a:p>
        </p:txBody>
      </p:sp>
      <p:sp>
        <p:nvSpPr>
          <p:cNvPr id="7" name="TextBox 6"/>
          <p:cNvSpPr txBox="1"/>
          <p:nvPr/>
        </p:nvSpPr>
        <p:spPr>
          <a:xfrm>
            <a:off x="4724400" y="1784003"/>
            <a:ext cx="44196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Neighborhood planning</a:t>
            </a:r>
          </a:p>
          <a:p>
            <a:pPr marL="742950" lvl="1" indent="-285750">
              <a:buFont typeface="Arial" panose="020B0604020202020204" pitchFamily="34" charset="0"/>
              <a:buChar char="•"/>
            </a:pPr>
            <a:r>
              <a:rPr lang="en-US" sz="2800" dirty="0" smtClean="0"/>
              <a:t>Stretch goal of all neighborhoods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352800"/>
            <a:ext cx="5257800" cy="350316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455" t="-1" r="1818" b="1458"/>
          <a:stretch/>
        </p:blipFill>
        <p:spPr>
          <a:xfrm>
            <a:off x="0" y="4503462"/>
            <a:ext cx="3886200" cy="2354538"/>
          </a:xfrm>
          <a:prstGeom prst="rect">
            <a:avLst/>
          </a:prstGeom>
        </p:spPr>
      </p:pic>
      <p:sp>
        <p:nvSpPr>
          <p:cNvPr id="10" name="TextBox 9"/>
          <p:cNvSpPr txBox="1"/>
          <p:nvPr/>
        </p:nvSpPr>
        <p:spPr>
          <a:xfrm>
            <a:off x="152400" y="1816064"/>
            <a:ext cx="4463143"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Housing for all</a:t>
            </a:r>
          </a:p>
          <a:p>
            <a:pPr marL="914400" lvl="1" indent="-457200">
              <a:buFont typeface="Arial" panose="020B0604020202020204" pitchFamily="34" charset="0"/>
              <a:buChar char="•"/>
            </a:pPr>
            <a:r>
              <a:rPr lang="en-US" sz="2800" dirty="0" smtClean="0"/>
              <a:t>Affordable/ Attainable Housing</a:t>
            </a:r>
          </a:p>
          <a:p>
            <a:endParaRPr lang="en-US" sz="2800" dirty="0" smtClean="0"/>
          </a:p>
        </p:txBody>
      </p:sp>
    </p:spTree>
    <p:extLst>
      <p:ext uri="{BB962C8B-B14F-4D97-AF65-F5344CB8AC3E}">
        <p14:creationId xmlns:p14="http://schemas.microsoft.com/office/powerpoint/2010/main" val="2100113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a:bodyPr>
          <a:lstStyle/>
          <a:p>
            <a:r>
              <a:rPr lang="en-US" dirty="0"/>
              <a:t>Commission on Aging</a:t>
            </a:r>
          </a:p>
        </p:txBody>
      </p:sp>
      <p:sp>
        <p:nvSpPr>
          <p:cNvPr id="2" name="Content Placeholder 1"/>
          <p:cNvSpPr>
            <a:spLocks noGrp="1"/>
          </p:cNvSpPr>
          <p:nvPr>
            <p:ph idx="1"/>
          </p:nvPr>
        </p:nvSpPr>
        <p:spPr>
          <a:xfrm>
            <a:off x="457200" y="1600200"/>
            <a:ext cx="8229600" cy="5105400"/>
          </a:xfrm>
        </p:spPr>
        <p:txBody>
          <a:bodyPr/>
          <a:lstStyle/>
          <a:p>
            <a:endParaRPr lang="en-US" dirty="0"/>
          </a:p>
        </p:txBody>
      </p:sp>
    </p:spTree>
    <p:extLst>
      <p:ext uri="{BB962C8B-B14F-4D97-AF65-F5344CB8AC3E}">
        <p14:creationId xmlns:p14="http://schemas.microsoft.com/office/powerpoint/2010/main" val="77638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2816" b="-1"/>
          <a:stretch/>
        </p:blipFill>
        <p:spPr>
          <a:xfrm>
            <a:off x="5181600" y="1417319"/>
            <a:ext cx="3962401" cy="5440681"/>
          </a:xfrm>
          <a:prstGeom prst="rect">
            <a:avLst/>
          </a:prstGeom>
        </p:spPr>
      </p:pic>
      <p:sp>
        <p:nvSpPr>
          <p:cNvPr id="4" name="Content Placeholder 3"/>
          <p:cNvSpPr>
            <a:spLocks noGrp="1"/>
          </p:cNvSpPr>
          <p:nvPr>
            <p:ph idx="1"/>
          </p:nvPr>
        </p:nvSpPr>
        <p:spPr/>
        <p:txBody>
          <a:bodyPr/>
          <a:lstStyle/>
          <a:p>
            <a:pPr lvl="0"/>
            <a:endParaRPr lang="en-US" dirty="0"/>
          </a:p>
          <a:p>
            <a:endParaRPr lang="en-US" dirty="0"/>
          </a:p>
        </p:txBody>
      </p:sp>
      <p:sp>
        <p:nvSpPr>
          <p:cNvPr id="5" name="Text Placeholder 4"/>
          <p:cNvSpPr>
            <a:spLocks noGrp="1"/>
          </p:cNvSpPr>
          <p:nvPr>
            <p:ph type="body" sz="quarter" idx="13"/>
          </p:nvPr>
        </p:nvSpPr>
        <p:spPr/>
        <p:txBody>
          <a:bodyPr/>
          <a:lstStyle/>
          <a:p>
            <a:r>
              <a:rPr lang="en-US" dirty="0" smtClean="0"/>
              <a:t>Chapter 3: Unique Places</a:t>
            </a:r>
            <a:endParaRPr lang="en-US" dirty="0"/>
          </a:p>
        </p:txBody>
      </p:sp>
      <p:sp>
        <p:nvSpPr>
          <p:cNvPr id="3" name="TextBox 2"/>
          <p:cNvSpPr txBox="1"/>
          <p:nvPr/>
        </p:nvSpPr>
        <p:spPr>
          <a:xfrm>
            <a:off x="152400" y="1828800"/>
            <a:ext cx="5029200" cy="5755422"/>
          </a:xfrm>
          <a:prstGeom prst="rect">
            <a:avLst/>
          </a:prstGeom>
          <a:noFill/>
        </p:spPr>
        <p:txBody>
          <a:bodyPr wrap="square" rtlCol="0">
            <a:spAutoFit/>
          </a:bodyPr>
          <a:lstStyle/>
          <a:p>
            <a:pPr marL="457200" indent="-457200">
              <a:buFont typeface="Arial" panose="020B0604020202020204" pitchFamily="34" charset="0"/>
              <a:buChar char="•"/>
            </a:pPr>
            <a:r>
              <a:rPr lang="en-US" sz="2400" dirty="0"/>
              <a:t>Importance of </a:t>
            </a:r>
            <a:r>
              <a:rPr lang="en-US" sz="2400" dirty="0" smtClean="0"/>
              <a:t>Placemaking</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Downtown- but not just downtown</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Focus areas (corridors and centers)</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Density in these areas</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Infill </a:t>
            </a:r>
            <a:r>
              <a:rPr lang="en-US" sz="2400" dirty="0"/>
              <a:t>and land use change </a:t>
            </a:r>
            <a:r>
              <a:rPr lang="en-US" sz="2400" dirty="0" smtClean="0"/>
              <a:t>emphasis</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Primarily  non-prescriptive approaches</a:t>
            </a:r>
          </a:p>
          <a:p>
            <a:endParaRPr lang="en-US" sz="2400" dirty="0" smtClean="0"/>
          </a:p>
          <a:p>
            <a:pPr marL="457200" indent="-457200">
              <a:buFont typeface="Arial" panose="020B0604020202020204" pitchFamily="34" charset="0"/>
              <a:buChar char="•"/>
            </a:pPr>
            <a:endParaRPr lang="en-US" sz="2800" dirty="0"/>
          </a:p>
          <a:p>
            <a:pPr lvl="1"/>
            <a:endParaRPr lang="en-US" sz="2800" dirty="0">
              <a:solidFill>
                <a:srgbClr val="FF0000"/>
              </a:solidFill>
            </a:endParaRPr>
          </a:p>
        </p:txBody>
      </p:sp>
    </p:spTree>
    <p:extLst>
      <p:ext uri="{BB962C8B-B14F-4D97-AF65-F5344CB8AC3E}">
        <p14:creationId xmlns:p14="http://schemas.microsoft.com/office/powerpoint/2010/main" val="2358580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a:bodyPr>
          <a:lstStyle/>
          <a:p>
            <a:r>
              <a:rPr lang="en-US" dirty="0"/>
              <a:t>Downtown Review Board</a:t>
            </a:r>
          </a:p>
        </p:txBody>
      </p:sp>
      <p:sp>
        <p:nvSpPr>
          <p:cNvPr id="2" name="Content Placeholder 1"/>
          <p:cNvSpPr>
            <a:spLocks noGrp="1"/>
          </p:cNvSpPr>
          <p:nvPr>
            <p:ph idx="1"/>
          </p:nvPr>
        </p:nvSpPr>
        <p:spPr>
          <a:xfrm>
            <a:off x="457200" y="1600200"/>
            <a:ext cx="8229600" cy="5105400"/>
          </a:xfrm>
        </p:spPr>
        <p:txBody>
          <a:bodyPr/>
          <a:lstStyle/>
          <a:p>
            <a:endParaRPr lang="en-US" dirty="0"/>
          </a:p>
        </p:txBody>
      </p:sp>
    </p:spTree>
    <p:extLst>
      <p:ext uri="{BB962C8B-B14F-4D97-AF65-F5344CB8AC3E}">
        <p14:creationId xmlns:p14="http://schemas.microsoft.com/office/powerpoint/2010/main" val="306529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3429000" cy="5334000"/>
          </a:xfrm>
        </p:spPr>
        <p:txBody>
          <a:bodyPr>
            <a:normAutofit/>
          </a:bodyPr>
          <a:lstStyle/>
          <a:p>
            <a:pPr lvl="1"/>
            <a:r>
              <a:rPr lang="en-US" dirty="0" smtClean="0"/>
              <a:t>Overview of Process To-date and Highlights of Draft Plan</a:t>
            </a:r>
          </a:p>
          <a:p>
            <a:pPr lvl="1"/>
            <a:endParaRPr lang="en-US" dirty="0" smtClean="0"/>
          </a:p>
          <a:p>
            <a:pPr lvl="1"/>
            <a:r>
              <a:rPr lang="en-US" dirty="0" smtClean="0"/>
              <a:t>Next Steps and Input Process</a:t>
            </a:r>
          </a:p>
          <a:p>
            <a:pPr lvl="1"/>
            <a:endParaRPr lang="en-US" dirty="0" smtClean="0"/>
          </a:p>
          <a:p>
            <a:pPr lvl="1"/>
            <a:r>
              <a:rPr lang="en-US" dirty="0" smtClean="0"/>
              <a:t>Endorsement </a:t>
            </a:r>
            <a:r>
              <a:rPr lang="en-US" dirty="0"/>
              <a:t>of Release for Community Input</a:t>
            </a:r>
          </a:p>
          <a:p>
            <a:pPr lvl="1"/>
            <a:endParaRPr lang="en-US" dirty="0" smtClean="0"/>
          </a:p>
          <a:p>
            <a:pPr marL="457200" lvl="1" indent="0">
              <a:buNone/>
            </a:pPr>
            <a:endParaRPr lang="en-US" dirty="0" smtClean="0"/>
          </a:p>
          <a:p>
            <a:pPr marL="457200" lvl="1" indent="0">
              <a:buNone/>
            </a:pPr>
            <a:endParaRPr lang="en-US" dirty="0" smtClean="0"/>
          </a:p>
        </p:txBody>
      </p:sp>
      <p:sp>
        <p:nvSpPr>
          <p:cNvPr id="3" name="Text Placeholder 2"/>
          <p:cNvSpPr>
            <a:spLocks noGrp="1"/>
          </p:cNvSpPr>
          <p:nvPr>
            <p:ph type="body" sz="quarter" idx="13"/>
          </p:nvPr>
        </p:nvSpPr>
        <p:spPr/>
        <p:txBody>
          <a:bodyPr>
            <a:normAutofit/>
          </a:bodyPr>
          <a:lstStyle/>
          <a:p>
            <a:r>
              <a:rPr lang="en-US" dirty="0" smtClean="0"/>
              <a:t>Meeting outcomes and Expectations</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3557587"/>
            <a:ext cx="5867400" cy="3300413"/>
          </a:xfrm>
          <a:prstGeom prst="rect">
            <a:avLst/>
          </a:prstGeom>
        </p:spPr>
      </p:pic>
      <p:sp>
        <p:nvSpPr>
          <p:cNvPr id="6" name="Content Placeholder 1"/>
          <p:cNvSpPr txBox="1">
            <a:spLocks/>
          </p:cNvSpPr>
          <p:nvPr/>
        </p:nvSpPr>
        <p:spPr>
          <a:xfrm>
            <a:off x="2667000" y="1537063"/>
            <a:ext cx="6553200" cy="202052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Respond to Questions and High Level Planning Commission and Council Observations</a:t>
            </a:r>
          </a:p>
          <a:p>
            <a:pPr lvl="2"/>
            <a:r>
              <a:rPr lang="en-US" dirty="0" smtClean="0"/>
              <a:t>Specific comments and recommendations can be provided in conjunction with community review </a:t>
            </a:r>
          </a:p>
          <a:p>
            <a:pPr lvl="1"/>
            <a:endParaRPr lang="en-US" dirty="0" smtClean="0"/>
          </a:p>
          <a:p>
            <a:pPr marL="457200" lvl="1" indent="0">
              <a:buFont typeface="Arial" panose="020B0604020202020204" pitchFamily="34" charset="0"/>
              <a:buNone/>
            </a:pPr>
            <a:endParaRPr lang="en-US" dirty="0" smtClean="0"/>
          </a:p>
        </p:txBody>
      </p:sp>
    </p:spTree>
    <p:extLst>
      <p:ext uri="{BB962C8B-B14F-4D97-AF65-F5344CB8AC3E}">
        <p14:creationId xmlns:p14="http://schemas.microsoft.com/office/powerpoint/2010/main" val="4238658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600200"/>
            <a:ext cx="4023361" cy="1600200"/>
          </a:xfrm>
        </p:spPr>
        <p:txBody>
          <a:bodyPr>
            <a:normAutofit/>
          </a:bodyPr>
          <a:lstStyle/>
          <a:p>
            <a:r>
              <a:rPr lang="en-US" dirty="0" smtClean="0"/>
              <a:t>Branding</a:t>
            </a:r>
          </a:p>
          <a:p>
            <a:endParaRPr lang="en-US" dirty="0" smtClean="0"/>
          </a:p>
          <a:p>
            <a:r>
              <a:rPr lang="en-US" dirty="0" smtClean="0"/>
              <a:t>Economic bases</a:t>
            </a:r>
          </a:p>
        </p:txBody>
      </p:sp>
      <p:sp>
        <p:nvSpPr>
          <p:cNvPr id="5" name="Text Placeholder 4"/>
          <p:cNvSpPr>
            <a:spLocks noGrp="1"/>
          </p:cNvSpPr>
          <p:nvPr>
            <p:ph type="body" sz="quarter" idx="13"/>
          </p:nvPr>
        </p:nvSpPr>
        <p:spPr/>
        <p:txBody>
          <a:bodyPr/>
          <a:lstStyle/>
          <a:p>
            <a:r>
              <a:rPr lang="en-US" dirty="0" smtClean="0"/>
              <a:t>Chapter 4: Thriving Economy</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7886" y="3276600"/>
            <a:ext cx="6661353" cy="3581400"/>
          </a:xfrm>
          <a:prstGeom prst="rect">
            <a:avLst/>
          </a:prstGeom>
        </p:spPr>
      </p:pic>
      <p:sp>
        <p:nvSpPr>
          <p:cNvPr id="8" name="Content Placeholder 3"/>
          <p:cNvSpPr txBox="1">
            <a:spLocks/>
          </p:cNvSpPr>
          <p:nvPr/>
        </p:nvSpPr>
        <p:spPr>
          <a:xfrm>
            <a:off x="4724400" y="1524000"/>
            <a:ext cx="46482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Fiscal sustainability</a:t>
            </a:r>
            <a:endParaRPr lang="en-US" dirty="0" smtClean="0">
              <a:solidFill>
                <a:srgbClr val="FF0000"/>
              </a:solidFill>
            </a:endParaRPr>
          </a:p>
          <a:p>
            <a:pPr lvl="1"/>
            <a:r>
              <a:rPr lang="en-US" dirty="0" smtClean="0"/>
              <a:t>Conversations about </a:t>
            </a:r>
            <a:r>
              <a:rPr lang="en-US" dirty="0" err="1" smtClean="0"/>
              <a:t>millennials</a:t>
            </a:r>
            <a:r>
              <a:rPr lang="en-US" dirty="0" smtClean="0"/>
              <a:t>/ youth and everyone else</a:t>
            </a:r>
          </a:p>
          <a:p>
            <a:endParaRPr lang="en-US" dirty="0" smtClean="0"/>
          </a:p>
        </p:txBody>
      </p:sp>
      <p:sp>
        <p:nvSpPr>
          <p:cNvPr id="10" name="Content Placeholder 3"/>
          <p:cNvSpPr txBox="1">
            <a:spLocks/>
          </p:cNvSpPr>
          <p:nvPr/>
        </p:nvSpPr>
        <p:spPr>
          <a:xfrm>
            <a:off x="228600" y="3733800"/>
            <a:ext cx="2269286" cy="3124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Discussion of regional initiatives</a:t>
            </a:r>
          </a:p>
          <a:p>
            <a:endParaRPr lang="en-US" dirty="0" smtClean="0"/>
          </a:p>
          <a:p>
            <a:r>
              <a:rPr lang="en-US" dirty="0" smtClean="0"/>
              <a:t>Smart Cities</a:t>
            </a:r>
          </a:p>
        </p:txBody>
      </p:sp>
    </p:spTree>
    <p:extLst>
      <p:ext uri="{BB962C8B-B14F-4D97-AF65-F5344CB8AC3E}">
        <p14:creationId xmlns:p14="http://schemas.microsoft.com/office/powerpoint/2010/main" val="3938726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smtClean="0"/>
              <a:t>Urban Renewal Authority</a:t>
            </a:r>
            <a:endParaRPr lang="en-US" dirty="0"/>
          </a:p>
        </p:txBody>
      </p:sp>
      <p:sp>
        <p:nvSpPr>
          <p:cNvPr id="2" name="Content Placeholder 1"/>
          <p:cNvSpPr>
            <a:spLocks noGrp="1"/>
          </p:cNvSpPr>
          <p:nvPr>
            <p:ph idx="1"/>
          </p:nvPr>
        </p:nvSpPr>
        <p:spPr>
          <a:xfrm>
            <a:off x="457200" y="1600200"/>
            <a:ext cx="8229600" cy="5105400"/>
          </a:xfrm>
        </p:spPr>
        <p:txBody>
          <a:bodyPr/>
          <a:lstStyle/>
          <a:p>
            <a:r>
              <a:rPr lang="en-US" b="1" i="1" dirty="0" smtClean="0"/>
              <a:t>Chapter 2 – Vibrant Neighborhoods:</a:t>
            </a:r>
          </a:p>
          <a:p>
            <a:pPr lvl="1"/>
            <a:r>
              <a:rPr lang="en-US" b="1" i="1" dirty="0" smtClean="0"/>
              <a:t>Strategy </a:t>
            </a:r>
            <a:r>
              <a:rPr lang="en-US" b="1" i="1" dirty="0"/>
              <a:t>3.A-6:</a:t>
            </a:r>
            <a:r>
              <a:rPr lang="en-US" i="1" dirty="0"/>
              <a:t> Where and when applicable, specifically incorporate mixed-use neighborhood building as an outcome tied to the use of urban renewal area designation, public/private partnerships and other tools and incentives to encourage redevelopment. </a:t>
            </a:r>
            <a:endParaRPr lang="en-US" dirty="0" smtClean="0"/>
          </a:p>
          <a:p>
            <a:r>
              <a:rPr lang="en-US" b="1" i="1" dirty="0" smtClean="0"/>
              <a:t>Chapter 3 – Unique Places</a:t>
            </a:r>
          </a:p>
          <a:p>
            <a:pPr lvl="1"/>
            <a:r>
              <a:rPr lang="en-US" b="1" i="1" dirty="0"/>
              <a:t>Strategy 4.D-3</a:t>
            </a:r>
            <a:r>
              <a:rPr lang="en-US" i="1" dirty="0"/>
              <a:t>: Proactively involve the Urban Renewal Authority in identifying infill and redevelopment opportunities and targeting public infrastructure investments.</a:t>
            </a:r>
          </a:p>
          <a:p>
            <a:endParaRPr lang="en-US" b="1" i="1" dirty="0"/>
          </a:p>
        </p:txBody>
      </p:sp>
    </p:spTree>
    <p:extLst>
      <p:ext uri="{BB962C8B-B14F-4D97-AF65-F5344CB8AC3E}">
        <p14:creationId xmlns:p14="http://schemas.microsoft.com/office/powerpoint/2010/main" val="28723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smtClean="0"/>
              <a:t>Urban Renewal Authority</a:t>
            </a:r>
            <a:endParaRPr lang="en-US" dirty="0"/>
          </a:p>
        </p:txBody>
      </p:sp>
      <p:sp>
        <p:nvSpPr>
          <p:cNvPr id="2" name="Content Placeholder 1"/>
          <p:cNvSpPr>
            <a:spLocks noGrp="1"/>
          </p:cNvSpPr>
          <p:nvPr>
            <p:ph idx="1"/>
          </p:nvPr>
        </p:nvSpPr>
        <p:spPr>
          <a:xfrm>
            <a:off x="457200" y="1600200"/>
            <a:ext cx="8229600" cy="5105400"/>
          </a:xfrm>
        </p:spPr>
        <p:txBody>
          <a:bodyPr/>
          <a:lstStyle/>
          <a:p>
            <a:r>
              <a:rPr lang="en-US" b="1" i="1" dirty="0" smtClean="0"/>
              <a:t>Chapter 3 – Unique Places</a:t>
            </a:r>
          </a:p>
          <a:p>
            <a:pPr lvl="1"/>
            <a:r>
              <a:rPr lang="en-US" b="1" dirty="0"/>
              <a:t>South Tejon Street Redevelopment: </a:t>
            </a:r>
            <a:r>
              <a:rPr lang="en-US" dirty="0"/>
              <a:t>Areas of South Tejon Street, around the repurposed Ivywild School, are being redeveloped with a particularly wide range of desired attributes. Tools and incentives including special districts and urban renewal are being used to support this redevelopment. The result is anticipated to be an especially unique, identifiable and livable urban environment.</a:t>
            </a:r>
          </a:p>
          <a:p>
            <a:endParaRPr lang="en-US" b="1" i="1" dirty="0"/>
          </a:p>
        </p:txBody>
      </p:sp>
    </p:spTree>
    <p:extLst>
      <p:ext uri="{BB962C8B-B14F-4D97-AF65-F5344CB8AC3E}">
        <p14:creationId xmlns:p14="http://schemas.microsoft.com/office/powerpoint/2010/main" val="321831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smtClean="0"/>
              <a:t>Urban Renewal Authority</a:t>
            </a:r>
            <a:endParaRPr lang="en-US" dirty="0"/>
          </a:p>
        </p:txBody>
      </p:sp>
      <p:sp>
        <p:nvSpPr>
          <p:cNvPr id="2" name="Content Placeholder 1"/>
          <p:cNvSpPr>
            <a:spLocks noGrp="1"/>
          </p:cNvSpPr>
          <p:nvPr>
            <p:ph idx="1"/>
          </p:nvPr>
        </p:nvSpPr>
        <p:spPr>
          <a:xfrm>
            <a:off x="457200" y="1600200"/>
            <a:ext cx="8229600" cy="5105400"/>
          </a:xfrm>
        </p:spPr>
        <p:txBody>
          <a:bodyPr/>
          <a:lstStyle/>
          <a:p>
            <a:r>
              <a:rPr lang="en-US" b="1" i="1" dirty="0" smtClean="0"/>
              <a:t>Chapter 6 – Renowned Culture</a:t>
            </a:r>
          </a:p>
          <a:p>
            <a:pPr lvl="1"/>
            <a:r>
              <a:rPr lang="en-US" b="1" i="1" dirty="0"/>
              <a:t>Strategy 3.E-4:</a:t>
            </a:r>
            <a:r>
              <a:rPr lang="en-US" i="1" dirty="0"/>
              <a:t> Pursue the potential for incorporation of arts and cultural elements as part of approved urban renewal area plans. </a:t>
            </a:r>
          </a:p>
          <a:p>
            <a:pPr lvl="1"/>
            <a:r>
              <a:rPr lang="en-US" b="1" i="1" dirty="0"/>
              <a:t>Strategy 5.B-1:</a:t>
            </a:r>
            <a:r>
              <a:rPr lang="en-US" i="1" dirty="0"/>
              <a:t> Explore available and dedicated funding sources for the arts associated with municipal projects, in exchange for unique incentives, such as Urban Renewal designation, and locally supported proposals for special financing districts</a:t>
            </a:r>
            <a:r>
              <a:rPr lang="en-US" i="1" dirty="0" smtClean="0"/>
              <a:t>.</a:t>
            </a:r>
          </a:p>
          <a:p>
            <a:pPr lvl="1"/>
            <a:endParaRPr lang="en-US" i="1" dirty="0" smtClean="0"/>
          </a:p>
          <a:p>
            <a:r>
              <a:rPr lang="en-US" b="1" i="1" dirty="0" smtClean="0"/>
              <a:t>Urban Renewal Master Plans</a:t>
            </a:r>
            <a:endParaRPr lang="en-US" b="1" i="1" dirty="0"/>
          </a:p>
          <a:p>
            <a:endParaRPr lang="en-US" b="1" i="1" dirty="0"/>
          </a:p>
        </p:txBody>
      </p:sp>
    </p:spTree>
    <p:extLst>
      <p:ext uri="{BB962C8B-B14F-4D97-AF65-F5344CB8AC3E}">
        <p14:creationId xmlns:p14="http://schemas.microsoft.com/office/powerpoint/2010/main" val="258852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9668" y="1459563"/>
            <a:ext cx="4654731" cy="5474637"/>
          </a:xfrm>
        </p:spPr>
        <p:txBody>
          <a:bodyPr>
            <a:normAutofit fontScale="85000" lnSpcReduction="10000"/>
          </a:bodyPr>
          <a:lstStyle/>
          <a:p>
            <a:pPr lvl="0"/>
            <a:r>
              <a:rPr lang="en-US" sz="2000" dirty="0" smtClean="0"/>
              <a:t>Transportation and Utilities</a:t>
            </a:r>
          </a:p>
          <a:p>
            <a:pPr lvl="0"/>
            <a:endParaRPr lang="en-US" sz="2000" dirty="0" smtClean="0"/>
          </a:p>
          <a:p>
            <a:pPr lvl="0"/>
            <a:r>
              <a:rPr lang="en-US" sz="2000" dirty="0" smtClean="0"/>
              <a:t>Stormwater </a:t>
            </a:r>
            <a:r>
              <a:rPr lang="en-US" sz="1600" dirty="0" smtClean="0"/>
              <a:t>(here and in Majestic Landscapes)</a:t>
            </a:r>
          </a:p>
          <a:p>
            <a:pPr lvl="0"/>
            <a:endParaRPr lang="en-US" sz="2000" dirty="0" smtClean="0"/>
          </a:p>
          <a:p>
            <a:pPr lvl="0"/>
            <a:r>
              <a:rPr lang="en-US" sz="2000" dirty="0" smtClean="0"/>
              <a:t>Technology and demand uncertainty</a:t>
            </a:r>
          </a:p>
          <a:p>
            <a:pPr lvl="0"/>
            <a:endParaRPr lang="en-US" sz="2000" dirty="0" smtClean="0"/>
          </a:p>
          <a:p>
            <a:pPr lvl="0"/>
            <a:r>
              <a:rPr lang="en-US" sz="2000" dirty="0" smtClean="0"/>
              <a:t>Transit stretch goal</a:t>
            </a:r>
          </a:p>
          <a:p>
            <a:pPr lvl="0"/>
            <a:endParaRPr lang="en-US" sz="2000" dirty="0" smtClean="0"/>
          </a:p>
          <a:p>
            <a:pPr lvl="0"/>
            <a:r>
              <a:rPr lang="en-US" sz="2000" dirty="0" smtClean="0"/>
              <a:t>Slower/ narrower very local streets</a:t>
            </a:r>
          </a:p>
          <a:p>
            <a:pPr lvl="0"/>
            <a:endParaRPr lang="en-US" sz="2000" dirty="0" smtClean="0"/>
          </a:p>
          <a:p>
            <a:pPr lvl="0"/>
            <a:r>
              <a:rPr lang="en-US" sz="2000" dirty="0" smtClean="0"/>
              <a:t>Walkability</a:t>
            </a:r>
          </a:p>
          <a:p>
            <a:pPr lvl="0"/>
            <a:endParaRPr lang="en-US" sz="2000" dirty="0" smtClean="0"/>
          </a:p>
          <a:p>
            <a:pPr lvl="0"/>
            <a:r>
              <a:rPr lang="en-US" sz="2000" dirty="0" smtClean="0"/>
              <a:t>De-emphasis on more lanes, grade separation, and access control</a:t>
            </a:r>
          </a:p>
          <a:p>
            <a:pPr marL="285750" lvl="0" indent="-285750"/>
            <a:endParaRPr lang="en-US" sz="2000" dirty="0" smtClean="0"/>
          </a:p>
          <a:p>
            <a:pPr marL="285750" lvl="0" indent="-285750"/>
            <a:r>
              <a:rPr lang="en-US" sz="2000" dirty="0" smtClean="0"/>
              <a:t>Focus on taking advantage of technology </a:t>
            </a:r>
          </a:p>
          <a:p>
            <a:endParaRPr lang="en-US" sz="2000" dirty="0" smtClean="0"/>
          </a:p>
          <a:p>
            <a:r>
              <a:rPr lang="en-US" sz="2000" dirty="0" smtClean="0"/>
              <a:t>New future for utilities</a:t>
            </a:r>
          </a:p>
          <a:p>
            <a:pPr lvl="1"/>
            <a:r>
              <a:rPr lang="en-US" sz="2000" dirty="0" smtClean="0"/>
              <a:t>Technology and smart systems</a:t>
            </a:r>
          </a:p>
        </p:txBody>
      </p:sp>
      <p:sp>
        <p:nvSpPr>
          <p:cNvPr id="5" name="Text Placeholder 4"/>
          <p:cNvSpPr>
            <a:spLocks noGrp="1"/>
          </p:cNvSpPr>
          <p:nvPr>
            <p:ph type="body" sz="quarter" idx="13"/>
          </p:nvPr>
        </p:nvSpPr>
        <p:spPr/>
        <p:txBody>
          <a:bodyPr/>
          <a:lstStyle/>
          <a:p>
            <a:r>
              <a:rPr lang="en-US" dirty="0" smtClean="0"/>
              <a:t>Chapter 5: Strong Connections</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46"/>
          <a:stretch/>
        </p:blipFill>
        <p:spPr>
          <a:xfrm>
            <a:off x="4724400" y="1429083"/>
            <a:ext cx="4419600" cy="5505117"/>
          </a:xfrm>
          <a:prstGeom prst="rect">
            <a:avLst/>
          </a:prstGeom>
        </p:spPr>
      </p:pic>
    </p:spTree>
    <p:extLst>
      <p:ext uri="{BB962C8B-B14F-4D97-AF65-F5344CB8AC3E}">
        <p14:creationId xmlns:p14="http://schemas.microsoft.com/office/powerpoint/2010/main" val="4059682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fontScale="85000" lnSpcReduction="10000"/>
          </a:bodyPr>
          <a:lstStyle/>
          <a:p>
            <a:r>
              <a:rPr lang="en-US" dirty="0"/>
              <a:t>Citizen Transportation Advisory Board</a:t>
            </a:r>
          </a:p>
        </p:txBody>
      </p:sp>
      <p:sp>
        <p:nvSpPr>
          <p:cNvPr id="2" name="Content Placeholder 1"/>
          <p:cNvSpPr>
            <a:spLocks noGrp="1"/>
          </p:cNvSpPr>
          <p:nvPr>
            <p:ph idx="1"/>
          </p:nvPr>
        </p:nvSpPr>
        <p:spPr>
          <a:xfrm>
            <a:off x="457200" y="1600200"/>
            <a:ext cx="8229600" cy="5105400"/>
          </a:xfrm>
        </p:spPr>
        <p:txBody>
          <a:bodyPr/>
          <a:lstStyle/>
          <a:p>
            <a:endParaRPr lang="en-US" dirty="0"/>
          </a:p>
        </p:txBody>
      </p:sp>
    </p:spTree>
    <p:extLst>
      <p:ext uri="{BB962C8B-B14F-4D97-AF65-F5344CB8AC3E}">
        <p14:creationId xmlns:p14="http://schemas.microsoft.com/office/powerpoint/2010/main" val="2011404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447800"/>
            <a:ext cx="2866796" cy="5410200"/>
          </a:xfrm>
        </p:spPr>
        <p:txBody>
          <a:bodyPr>
            <a:normAutofit/>
          </a:bodyPr>
          <a:lstStyle/>
          <a:p>
            <a:pPr lvl="0"/>
            <a:r>
              <a:rPr lang="en-US" dirty="0" smtClean="0"/>
              <a:t>Very unique plan element </a:t>
            </a:r>
          </a:p>
          <a:p>
            <a:pPr lvl="0"/>
            <a:endParaRPr lang="en-US" dirty="0" smtClean="0"/>
          </a:p>
          <a:p>
            <a:pPr lvl="0"/>
            <a:r>
              <a:rPr lang="en-US" dirty="0" smtClean="0"/>
              <a:t>Includes arts, culture, education and tourism</a:t>
            </a:r>
          </a:p>
          <a:p>
            <a:pPr marL="0" lvl="0" indent="0">
              <a:buNone/>
            </a:pPr>
            <a:endParaRPr lang="en-US" dirty="0"/>
          </a:p>
        </p:txBody>
      </p:sp>
      <p:sp>
        <p:nvSpPr>
          <p:cNvPr id="5" name="Text Placeholder 4"/>
          <p:cNvSpPr>
            <a:spLocks noGrp="1"/>
          </p:cNvSpPr>
          <p:nvPr>
            <p:ph type="body" sz="quarter" idx="13"/>
          </p:nvPr>
        </p:nvSpPr>
        <p:spPr/>
        <p:txBody>
          <a:bodyPr/>
          <a:lstStyle/>
          <a:p>
            <a:r>
              <a:rPr lang="en-US" dirty="0" smtClean="0"/>
              <a:t>Chapter 6: Renowned culture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6796" y="3276600"/>
            <a:ext cx="6277204" cy="3581400"/>
          </a:xfrm>
          <a:prstGeom prst="rect">
            <a:avLst/>
          </a:prstGeom>
        </p:spPr>
      </p:pic>
      <p:sp>
        <p:nvSpPr>
          <p:cNvPr id="6" name="Content Placeholder 3"/>
          <p:cNvSpPr txBox="1">
            <a:spLocks/>
          </p:cNvSpPr>
          <p:nvPr/>
        </p:nvSpPr>
        <p:spPr>
          <a:xfrm>
            <a:off x="3048000" y="1524000"/>
            <a:ext cx="6277204" cy="213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Importance investing in fixed places  and adaptive “pop-up” culture</a:t>
            </a:r>
          </a:p>
          <a:p>
            <a:pPr marL="0" indent="0">
              <a:buFont typeface="Arial" panose="020B0604020202020204" pitchFamily="34" charset="0"/>
              <a:buNone/>
            </a:pP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820" r="17983"/>
          <a:stretch/>
        </p:blipFill>
        <p:spPr>
          <a:xfrm>
            <a:off x="0" y="4379235"/>
            <a:ext cx="2866796" cy="2478765"/>
          </a:xfrm>
          <a:prstGeom prst="rect">
            <a:avLst/>
          </a:prstGeom>
        </p:spPr>
      </p:pic>
    </p:spTree>
    <p:extLst>
      <p:ext uri="{BB962C8B-B14F-4D97-AF65-F5344CB8AC3E}">
        <p14:creationId xmlns:p14="http://schemas.microsoft.com/office/powerpoint/2010/main" val="2430347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a:bodyPr>
          <a:lstStyle/>
          <a:p>
            <a:r>
              <a:rPr lang="en-US" dirty="0"/>
              <a:t>Commission on Aging</a:t>
            </a:r>
          </a:p>
        </p:txBody>
      </p:sp>
      <p:sp>
        <p:nvSpPr>
          <p:cNvPr id="2" name="Content Placeholder 1"/>
          <p:cNvSpPr>
            <a:spLocks noGrp="1"/>
          </p:cNvSpPr>
          <p:nvPr>
            <p:ph idx="1"/>
          </p:nvPr>
        </p:nvSpPr>
        <p:spPr>
          <a:xfrm>
            <a:off x="457200" y="1600200"/>
            <a:ext cx="8229600" cy="5105400"/>
          </a:xfrm>
        </p:spPr>
        <p:txBody>
          <a:bodyPr/>
          <a:lstStyle/>
          <a:p>
            <a:endParaRPr lang="en-US" dirty="0"/>
          </a:p>
        </p:txBody>
      </p:sp>
    </p:spTree>
    <p:extLst>
      <p:ext uri="{BB962C8B-B14F-4D97-AF65-F5344CB8AC3E}">
        <p14:creationId xmlns:p14="http://schemas.microsoft.com/office/powerpoint/2010/main" val="426839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8153400" cy="4876800"/>
          </a:xfrm>
        </p:spPr>
        <p:txBody>
          <a:bodyPr>
            <a:normAutofit/>
          </a:bodyPr>
          <a:lstStyle/>
          <a:p>
            <a:r>
              <a:rPr lang="en-US" dirty="0" smtClean="0"/>
              <a:t>Very big emphasis in community process</a:t>
            </a:r>
          </a:p>
          <a:p>
            <a:r>
              <a:rPr lang="en-US" dirty="0" smtClean="0"/>
              <a:t>Sustainable funding</a:t>
            </a:r>
          </a:p>
          <a:p>
            <a:r>
              <a:rPr lang="en-US" dirty="0" smtClean="0"/>
              <a:t>Complete creeks</a:t>
            </a:r>
          </a:p>
          <a:p>
            <a:r>
              <a:rPr lang="en-US" dirty="0" smtClean="0"/>
              <a:t>Local food </a:t>
            </a:r>
          </a:p>
          <a:p>
            <a:r>
              <a:rPr lang="en-US" dirty="0" smtClean="0"/>
              <a:t>Resiliency</a:t>
            </a:r>
          </a:p>
          <a:p>
            <a:endParaRPr lang="en-US" dirty="0" smtClean="0"/>
          </a:p>
          <a:p>
            <a:pPr marL="0" indent="0">
              <a:buNone/>
            </a:pPr>
            <a:endParaRPr lang="en-US" dirty="0"/>
          </a:p>
        </p:txBody>
      </p:sp>
      <p:sp>
        <p:nvSpPr>
          <p:cNvPr id="5" name="Text Placeholder 4"/>
          <p:cNvSpPr>
            <a:spLocks noGrp="1"/>
          </p:cNvSpPr>
          <p:nvPr>
            <p:ph type="body" sz="quarter" idx="13"/>
          </p:nvPr>
        </p:nvSpPr>
        <p:spPr/>
        <p:txBody>
          <a:bodyPr/>
          <a:lstStyle/>
          <a:p>
            <a:r>
              <a:rPr lang="en-US" dirty="0" smtClean="0"/>
              <a:t>Chapter 7: Majestic landscapes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3548368"/>
            <a:ext cx="5867400" cy="3300923"/>
          </a:xfrm>
          <a:prstGeom prst="rect">
            <a:avLst/>
          </a:prstGeom>
        </p:spPr>
      </p:pic>
    </p:spTree>
    <p:extLst>
      <p:ext uri="{BB962C8B-B14F-4D97-AF65-F5344CB8AC3E}">
        <p14:creationId xmlns:p14="http://schemas.microsoft.com/office/powerpoint/2010/main" val="1907456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a:bodyPr>
          <a:lstStyle/>
          <a:p>
            <a:r>
              <a:rPr lang="en-US" dirty="0"/>
              <a:t>Parks and Recreation Board</a:t>
            </a:r>
          </a:p>
        </p:txBody>
      </p:sp>
      <p:sp>
        <p:nvSpPr>
          <p:cNvPr id="2" name="Content Placeholder 1"/>
          <p:cNvSpPr>
            <a:spLocks noGrp="1"/>
          </p:cNvSpPr>
          <p:nvPr>
            <p:ph idx="1"/>
          </p:nvPr>
        </p:nvSpPr>
        <p:spPr>
          <a:xfrm>
            <a:off x="457200" y="1600200"/>
            <a:ext cx="8229600" cy="5105400"/>
          </a:xfrm>
        </p:spPr>
        <p:txBody>
          <a:bodyPr/>
          <a:lstStyle/>
          <a:p>
            <a:endParaRPr lang="en-US" dirty="0"/>
          </a:p>
        </p:txBody>
      </p:sp>
    </p:spTree>
    <p:extLst>
      <p:ext uri="{BB962C8B-B14F-4D97-AF65-F5344CB8AC3E}">
        <p14:creationId xmlns:p14="http://schemas.microsoft.com/office/powerpoint/2010/main" val="3317882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061865"/>
            <a:ext cx="3886200" cy="4419600"/>
          </a:xfrm>
        </p:spPr>
        <p:txBody>
          <a:bodyPr>
            <a:normAutofit fontScale="92500"/>
          </a:bodyPr>
          <a:lstStyle/>
          <a:p>
            <a:pPr lvl="1">
              <a:buFont typeface="Arial" panose="020B0604020202020204" pitchFamily="34" charset="0"/>
              <a:buChar char="•"/>
            </a:pPr>
            <a:r>
              <a:rPr lang="en-US" dirty="0" smtClean="0"/>
              <a:t>Merv Bennett, Chair</a:t>
            </a:r>
          </a:p>
          <a:p>
            <a:pPr lvl="1">
              <a:buFont typeface="Arial" panose="020B0604020202020204" pitchFamily="34" charset="0"/>
              <a:buChar char="•"/>
            </a:pPr>
            <a:r>
              <a:rPr lang="en-US" dirty="0" smtClean="0"/>
              <a:t>Jill Gaebler, Vice Chair</a:t>
            </a:r>
          </a:p>
          <a:p>
            <a:pPr lvl="1">
              <a:buFont typeface="Arial" panose="020B0604020202020204" pitchFamily="34" charset="0"/>
              <a:buChar char="•"/>
            </a:pPr>
            <a:r>
              <a:rPr lang="en-US" dirty="0" smtClean="0"/>
              <a:t>Rhonda McDonald, PC</a:t>
            </a:r>
          </a:p>
          <a:p>
            <a:pPr lvl="1">
              <a:buFont typeface="Arial" panose="020B0604020202020204" pitchFamily="34" charset="0"/>
              <a:buChar char="•"/>
            </a:pPr>
            <a:r>
              <a:rPr lang="en-US" dirty="0" smtClean="0"/>
              <a:t>Susan Davies</a:t>
            </a:r>
          </a:p>
          <a:p>
            <a:pPr lvl="1">
              <a:buFont typeface="Arial" panose="020B0604020202020204" pitchFamily="34" charset="0"/>
              <a:buChar char="•"/>
            </a:pPr>
            <a:r>
              <a:rPr lang="en-US" dirty="0" smtClean="0"/>
              <a:t>Eric Philips</a:t>
            </a:r>
          </a:p>
          <a:p>
            <a:pPr lvl="1">
              <a:buFont typeface="Arial" panose="020B0604020202020204" pitchFamily="34" charset="0"/>
              <a:buChar char="•"/>
            </a:pPr>
            <a:r>
              <a:rPr lang="en-US" dirty="0" smtClean="0"/>
              <a:t>Josh Green</a:t>
            </a:r>
          </a:p>
          <a:p>
            <a:pPr lvl="1">
              <a:buFont typeface="Arial" panose="020B0604020202020204" pitchFamily="34" charset="0"/>
              <a:buChar char="•"/>
            </a:pPr>
            <a:r>
              <a:rPr lang="en-US" dirty="0" smtClean="0"/>
              <a:t>Tim Seibert</a:t>
            </a:r>
          </a:p>
          <a:p>
            <a:pPr lvl="1">
              <a:buFont typeface="Arial" panose="020B0604020202020204" pitchFamily="34" charset="0"/>
              <a:buChar char="•"/>
            </a:pPr>
            <a:r>
              <a:rPr lang="en-US" dirty="0" smtClean="0"/>
              <a:t>Doug Stimple</a:t>
            </a:r>
          </a:p>
          <a:p>
            <a:pPr lvl="1">
              <a:buFont typeface="Arial" panose="020B0604020202020204" pitchFamily="34" charset="0"/>
              <a:buChar char="•"/>
            </a:pPr>
            <a:r>
              <a:rPr lang="en-US" dirty="0" smtClean="0"/>
              <a:t>Taj Stokes</a:t>
            </a:r>
          </a:p>
          <a:p>
            <a:pPr lvl="1">
              <a:buFont typeface="Arial" panose="020B0604020202020204" pitchFamily="34" charset="0"/>
              <a:buChar char="•"/>
            </a:pPr>
            <a:r>
              <a:rPr lang="en-US" dirty="0" smtClean="0"/>
              <a:t>Harry Salzman</a:t>
            </a:r>
          </a:p>
          <a:p>
            <a:pPr marL="457200" lvl="1" indent="0">
              <a:buNone/>
            </a:pPr>
            <a:endParaRPr lang="en-US" dirty="0" smtClean="0"/>
          </a:p>
        </p:txBody>
      </p:sp>
      <p:sp>
        <p:nvSpPr>
          <p:cNvPr id="7" name="Text Placeholder 6"/>
          <p:cNvSpPr>
            <a:spLocks noGrp="1"/>
          </p:cNvSpPr>
          <p:nvPr>
            <p:ph type="body" sz="quarter" idx="13"/>
          </p:nvPr>
        </p:nvSpPr>
        <p:spPr/>
        <p:txBody>
          <a:bodyPr/>
          <a:lstStyle/>
          <a:p>
            <a:r>
              <a:rPr lang="en-US" dirty="0" smtClean="0"/>
              <a:t>Active Steering Committee </a:t>
            </a:r>
            <a:endParaRPr lang="en-US" dirty="0"/>
          </a:p>
        </p:txBody>
      </p:sp>
      <p:sp>
        <p:nvSpPr>
          <p:cNvPr id="3" name="Text Placeholder 2"/>
          <p:cNvSpPr>
            <a:spLocks noGrp="1"/>
          </p:cNvSpPr>
          <p:nvPr>
            <p:ph idx="14"/>
          </p:nvPr>
        </p:nvSpPr>
        <p:spPr>
          <a:xfrm>
            <a:off x="3507377" y="1600200"/>
            <a:ext cx="3429000" cy="2310816"/>
          </a:xfrm>
        </p:spPr>
        <p:txBody>
          <a:bodyPr>
            <a:normAutofit/>
          </a:bodyPr>
          <a:lstStyle/>
          <a:p>
            <a:pPr marL="0" indent="0">
              <a:buNone/>
            </a:pPr>
            <a:endParaRPr lang="en-US" dirty="0" smtClean="0"/>
          </a:p>
          <a:p>
            <a:r>
              <a:rPr lang="en-US" sz="2200" dirty="0" smtClean="0"/>
              <a:t>Max Cupp</a:t>
            </a:r>
          </a:p>
          <a:p>
            <a:r>
              <a:rPr lang="en-US" sz="2200" dirty="0" smtClean="0"/>
              <a:t>Rachel Beck</a:t>
            </a:r>
          </a:p>
          <a:p>
            <a:r>
              <a:rPr lang="en-US" sz="2200" dirty="0" smtClean="0"/>
              <a:t>Hannah Parsons</a:t>
            </a:r>
          </a:p>
          <a:p>
            <a:r>
              <a:rPr lang="en-US" sz="2200" dirty="0" smtClean="0"/>
              <a:t>Jim Raughton</a:t>
            </a:r>
          </a:p>
        </p:txBody>
      </p:sp>
      <p:sp>
        <p:nvSpPr>
          <p:cNvPr id="8" name="TextBox 7"/>
          <p:cNvSpPr txBox="1"/>
          <p:nvPr/>
        </p:nvSpPr>
        <p:spPr>
          <a:xfrm>
            <a:off x="457200" y="1600200"/>
            <a:ext cx="5410200" cy="461665"/>
          </a:xfrm>
          <a:prstGeom prst="rect">
            <a:avLst/>
          </a:prstGeom>
          <a:noFill/>
        </p:spPr>
        <p:txBody>
          <a:bodyPr wrap="square" rtlCol="0">
            <a:spAutoFit/>
          </a:bodyPr>
          <a:lstStyle/>
          <a:p>
            <a:r>
              <a:rPr lang="en-US" sz="2400" dirty="0" smtClean="0"/>
              <a:t>Oversight, Major Content, Representation</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575" y="3733801"/>
            <a:ext cx="4953425" cy="3124200"/>
          </a:xfrm>
          <a:prstGeom prst="rect">
            <a:avLst/>
          </a:prstGeom>
        </p:spPr>
      </p:pic>
      <p:sp>
        <p:nvSpPr>
          <p:cNvPr id="9" name="Text Placeholder 2"/>
          <p:cNvSpPr txBox="1">
            <a:spLocks/>
          </p:cNvSpPr>
          <p:nvPr/>
        </p:nvSpPr>
        <p:spPr>
          <a:xfrm>
            <a:off x="6324600" y="1736739"/>
            <a:ext cx="3581400" cy="1905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a:p>
            <a:r>
              <a:rPr lang="en-US" dirty="0" smtClean="0"/>
              <a:t>Robert Shonkwiler</a:t>
            </a:r>
          </a:p>
          <a:p>
            <a:r>
              <a:rPr lang="en-US" dirty="0" smtClean="0"/>
              <a:t>Maureen Juran</a:t>
            </a:r>
          </a:p>
          <a:p>
            <a:r>
              <a:rPr lang="en-US" dirty="0" smtClean="0"/>
              <a:t>Kent Fortune</a:t>
            </a:r>
          </a:p>
          <a:p>
            <a:r>
              <a:rPr lang="en-US" dirty="0" smtClean="0"/>
              <a:t>Charles </a:t>
            </a:r>
            <a:r>
              <a:rPr lang="en-US" dirty="0" err="1" smtClean="0"/>
              <a:t>Deason</a:t>
            </a:r>
            <a:endParaRPr lang="en-US" dirty="0"/>
          </a:p>
        </p:txBody>
      </p:sp>
    </p:spTree>
    <p:extLst>
      <p:ext uri="{BB962C8B-B14F-4D97-AF65-F5344CB8AC3E}">
        <p14:creationId xmlns:p14="http://schemas.microsoft.com/office/powerpoint/2010/main" val="155199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651" y="2286000"/>
            <a:ext cx="3124200" cy="4876800"/>
          </a:xfrm>
        </p:spPr>
        <p:txBody>
          <a:bodyPr>
            <a:normAutofit/>
          </a:bodyPr>
          <a:lstStyle/>
          <a:p>
            <a:pPr marL="514350" lvl="1" indent="-514350">
              <a:lnSpc>
                <a:spcPct val="120000"/>
              </a:lnSpc>
            </a:pPr>
            <a:r>
              <a:rPr lang="en-US" dirty="0" smtClean="0"/>
              <a:t>Responding To Changing Conditions (Intro)</a:t>
            </a:r>
          </a:p>
          <a:p>
            <a:pPr marL="514350" lvl="1" indent="-514350">
              <a:lnSpc>
                <a:spcPct val="120000"/>
              </a:lnSpc>
            </a:pPr>
            <a:r>
              <a:rPr lang="en-US" dirty="0" smtClean="0"/>
              <a:t>Using the Plan</a:t>
            </a:r>
          </a:p>
          <a:p>
            <a:pPr marL="514350" lvl="1" indent="-514350">
              <a:lnSpc>
                <a:spcPct val="120000"/>
              </a:lnSpc>
            </a:pPr>
            <a:r>
              <a:rPr lang="en-US" dirty="0" smtClean="0"/>
              <a:t>Annexations</a:t>
            </a:r>
          </a:p>
          <a:p>
            <a:pPr marL="514350" lvl="1" indent="-514350">
              <a:lnSpc>
                <a:spcPct val="120000"/>
              </a:lnSpc>
            </a:pPr>
            <a:r>
              <a:rPr lang="en-US" dirty="0"/>
              <a:t>Amending the Plan</a:t>
            </a:r>
          </a:p>
          <a:p>
            <a:pPr marL="514350" lvl="1" indent="-514350">
              <a:lnSpc>
                <a:spcPct val="120000"/>
              </a:lnSpc>
            </a:pPr>
            <a:endParaRPr lang="en-US" dirty="0" smtClean="0"/>
          </a:p>
          <a:p>
            <a:pPr marL="1371600" lvl="3" indent="-514350">
              <a:lnSpc>
                <a:spcPct val="120000"/>
              </a:lnSpc>
              <a:buFont typeface="+mj-lt"/>
              <a:buAutoNum type="alphaLcPeriod"/>
            </a:pPr>
            <a:endParaRPr lang="en-US" dirty="0">
              <a:latin typeface="Helvetica" panose="020B0604020102020204" pitchFamily="34" charset="0"/>
            </a:endParaRPr>
          </a:p>
        </p:txBody>
      </p:sp>
      <p:sp>
        <p:nvSpPr>
          <p:cNvPr id="4" name="Text Placeholder 3"/>
          <p:cNvSpPr>
            <a:spLocks noGrp="1"/>
          </p:cNvSpPr>
          <p:nvPr>
            <p:ph type="body" sz="quarter" idx="13"/>
          </p:nvPr>
        </p:nvSpPr>
        <p:spPr>
          <a:xfrm>
            <a:off x="228600" y="533400"/>
            <a:ext cx="6477000" cy="762000"/>
          </a:xfrm>
        </p:spPr>
        <p:txBody>
          <a:bodyPr>
            <a:normAutofit fontScale="85000" lnSpcReduction="10000"/>
          </a:bodyPr>
          <a:lstStyle/>
          <a:p>
            <a:r>
              <a:rPr lang="en-US" dirty="0" smtClean="0"/>
              <a:t>Chapter </a:t>
            </a:r>
            <a:r>
              <a:rPr lang="en-US" dirty="0"/>
              <a:t>8</a:t>
            </a:r>
            <a:r>
              <a:rPr lang="en-US" dirty="0" smtClean="0"/>
              <a:t>: Adaptable Plan/ implementation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600450"/>
            <a:ext cx="5791200" cy="3257550"/>
          </a:xfrm>
          <a:prstGeom prst="rect">
            <a:avLst/>
          </a:prstGeom>
        </p:spPr>
      </p:pic>
      <p:sp>
        <p:nvSpPr>
          <p:cNvPr id="5" name="Content Placeholder 1"/>
          <p:cNvSpPr txBox="1">
            <a:spLocks/>
          </p:cNvSpPr>
          <p:nvPr/>
        </p:nvSpPr>
        <p:spPr>
          <a:xfrm>
            <a:off x="3878580" y="1611900"/>
            <a:ext cx="5501640" cy="21352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lvl="1" indent="-514350">
              <a:lnSpc>
                <a:spcPct val="120000"/>
              </a:lnSpc>
            </a:pPr>
            <a:r>
              <a:rPr lang="en-US" dirty="0" smtClean="0"/>
              <a:t>Keystone Indicators and Progress Monitoring</a:t>
            </a:r>
          </a:p>
          <a:p>
            <a:pPr marL="514350" lvl="1" indent="-514350">
              <a:lnSpc>
                <a:spcPct val="120000"/>
              </a:lnSpc>
            </a:pPr>
            <a:r>
              <a:rPr lang="en-US" dirty="0" smtClean="0"/>
              <a:t>Key Projects and Implementation Strategies</a:t>
            </a:r>
          </a:p>
          <a:p>
            <a:pPr marL="1371600" lvl="3" indent="-514350">
              <a:lnSpc>
                <a:spcPct val="120000"/>
              </a:lnSpc>
              <a:buFont typeface="+mj-lt"/>
              <a:buAutoNum type="alphaLcPeriod"/>
            </a:pPr>
            <a:endParaRPr lang="en-US" dirty="0"/>
          </a:p>
        </p:txBody>
      </p:sp>
      <p:sp>
        <p:nvSpPr>
          <p:cNvPr id="6" name="Content Placeholder 1"/>
          <p:cNvSpPr txBox="1">
            <a:spLocks/>
          </p:cNvSpPr>
          <p:nvPr/>
        </p:nvSpPr>
        <p:spPr>
          <a:xfrm>
            <a:off x="304800" y="1577475"/>
            <a:ext cx="3657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800" b="1" dirty="0" smtClean="0"/>
              <a:t>Chapter 8 Outline</a:t>
            </a:r>
          </a:p>
          <a:p>
            <a:pPr marL="1371600" lvl="3" indent="-514350">
              <a:lnSpc>
                <a:spcPct val="120000"/>
              </a:lnSpc>
              <a:buFont typeface="+mj-lt"/>
              <a:buAutoNum type="alphaLcPeriod"/>
            </a:pPr>
            <a:endParaRPr lang="en-US" dirty="0"/>
          </a:p>
        </p:txBody>
      </p:sp>
    </p:spTree>
    <p:extLst>
      <p:ext uri="{BB962C8B-B14F-4D97-AF65-F5344CB8AC3E}">
        <p14:creationId xmlns:p14="http://schemas.microsoft.com/office/powerpoint/2010/main" val="363368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446" b="24967"/>
          <a:stretch/>
        </p:blipFill>
        <p:spPr>
          <a:xfrm>
            <a:off x="4800600" y="1407459"/>
            <a:ext cx="4343400" cy="5450541"/>
          </a:xfrm>
          <a:prstGeom prst="rect">
            <a:avLst/>
          </a:prstGeom>
        </p:spPr>
      </p:pic>
      <p:sp>
        <p:nvSpPr>
          <p:cNvPr id="2" name="Content Placeholder 1"/>
          <p:cNvSpPr>
            <a:spLocks noGrp="1"/>
          </p:cNvSpPr>
          <p:nvPr>
            <p:ph idx="1"/>
          </p:nvPr>
        </p:nvSpPr>
        <p:spPr>
          <a:xfrm>
            <a:off x="-381000" y="1600200"/>
            <a:ext cx="8686800" cy="5257800"/>
          </a:xfrm>
        </p:spPr>
        <p:txBody>
          <a:bodyPr>
            <a:normAutofit/>
          </a:bodyPr>
          <a:lstStyle/>
          <a:p>
            <a:pPr marL="1371600" lvl="3" indent="-514350">
              <a:lnSpc>
                <a:spcPct val="120000"/>
              </a:lnSpc>
              <a:buFont typeface="+mj-lt"/>
              <a:buAutoNum type="alphaLcPeriod"/>
            </a:pPr>
            <a:r>
              <a:rPr lang="en-US" dirty="0" smtClean="0">
                <a:latin typeface="Helvetica" panose="020B0604020102020204" pitchFamily="34" charset="0"/>
              </a:rPr>
              <a:t>Development Review</a:t>
            </a:r>
          </a:p>
          <a:p>
            <a:pPr marL="1371600" lvl="3" indent="-514350">
              <a:lnSpc>
                <a:spcPct val="120000"/>
              </a:lnSpc>
              <a:buFont typeface="+mj-lt"/>
              <a:buAutoNum type="alphaLcPeriod"/>
            </a:pPr>
            <a:endParaRPr lang="en-US" dirty="0" smtClean="0">
              <a:latin typeface="Helvetica" panose="020B0604020102020204" pitchFamily="34" charset="0"/>
            </a:endParaRPr>
          </a:p>
          <a:p>
            <a:pPr marL="1371600" lvl="3" indent="-514350">
              <a:lnSpc>
                <a:spcPct val="120000"/>
              </a:lnSpc>
              <a:buFont typeface="+mj-lt"/>
              <a:buAutoNum type="alphaLcPeriod"/>
            </a:pPr>
            <a:r>
              <a:rPr lang="en-US" dirty="0" smtClean="0"/>
              <a:t>City Initiatives</a:t>
            </a:r>
          </a:p>
          <a:p>
            <a:pPr marL="1371600" lvl="3" indent="-514350">
              <a:lnSpc>
                <a:spcPct val="120000"/>
              </a:lnSpc>
              <a:buFont typeface="+mj-lt"/>
              <a:buAutoNum type="alphaLcPeriod"/>
            </a:pPr>
            <a:endParaRPr lang="en-US" dirty="0" smtClean="0"/>
          </a:p>
          <a:p>
            <a:pPr marL="1371600" lvl="3" indent="-514350">
              <a:lnSpc>
                <a:spcPct val="120000"/>
              </a:lnSpc>
              <a:buFont typeface="+mj-lt"/>
              <a:buAutoNum type="alphaLcPeriod"/>
            </a:pPr>
            <a:r>
              <a:rPr lang="en-US" dirty="0" smtClean="0">
                <a:latin typeface="Helvetica" panose="020B0604020102020204" pitchFamily="34" charset="0"/>
              </a:rPr>
              <a:t>Monitoring Progress</a:t>
            </a:r>
            <a:endParaRPr lang="en-US" dirty="0">
              <a:latin typeface="Helvetica" panose="020B0604020102020204" pitchFamily="34" charset="0"/>
            </a:endParaRPr>
          </a:p>
        </p:txBody>
      </p:sp>
      <p:sp>
        <p:nvSpPr>
          <p:cNvPr id="4" name="Text Placeholder 3"/>
          <p:cNvSpPr>
            <a:spLocks noGrp="1"/>
          </p:cNvSpPr>
          <p:nvPr>
            <p:ph type="body" sz="quarter" idx="13"/>
          </p:nvPr>
        </p:nvSpPr>
        <p:spPr>
          <a:xfrm>
            <a:off x="228600" y="533400"/>
            <a:ext cx="6477000" cy="762000"/>
          </a:xfrm>
        </p:spPr>
        <p:txBody>
          <a:bodyPr>
            <a:normAutofit/>
          </a:bodyPr>
          <a:lstStyle/>
          <a:p>
            <a:r>
              <a:rPr lang="en-US" dirty="0" smtClean="0"/>
              <a:t>Using the Plan</a:t>
            </a:r>
            <a:endParaRPr lang="en-US" dirty="0"/>
          </a:p>
        </p:txBody>
      </p:sp>
    </p:spTree>
    <p:extLst>
      <p:ext uri="{BB962C8B-B14F-4D97-AF65-F5344CB8AC3E}">
        <p14:creationId xmlns:p14="http://schemas.microsoft.com/office/powerpoint/2010/main" val="3264967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smtClean="0">
                <a:solidFill>
                  <a:schemeClr val="accent1"/>
                </a:solidFill>
              </a:rPr>
              <a:t>Types of Amendments</a:t>
            </a:r>
            <a:endParaRPr lang="en-US" dirty="0"/>
          </a:p>
          <a:p>
            <a:pPr lvl="1"/>
            <a:r>
              <a:rPr lang="en-US" dirty="0" smtClean="0"/>
              <a:t>Revisions to Online Content and Format</a:t>
            </a:r>
          </a:p>
          <a:p>
            <a:pPr lvl="1"/>
            <a:r>
              <a:rPr lang="en-US" dirty="0" smtClean="0"/>
              <a:t>Minor Administrative Amendments</a:t>
            </a:r>
          </a:p>
          <a:p>
            <a:pPr lvl="1"/>
            <a:r>
              <a:rPr lang="en-US" dirty="0" smtClean="0"/>
              <a:t>Major Plan Amendments</a:t>
            </a:r>
          </a:p>
          <a:p>
            <a:pPr lvl="1"/>
            <a:r>
              <a:rPr lang="en-US" dirty="0" smtClean="0"/>
              <a:t>Plan Updates</a:t>
            </a:r>
          </a:p>
        </p:txBody>
      </p:sp>
      <p:sp>
        <p:nvSpPr>
          <p:cNvPr id="3" name="Text Placeholder 2"/>
          <p:cNvSpPr>
            <a:spLocks noGrp="1"/>
          </p:cNvSpPr>
          <p:nvPr>
            <p:ph type="body" sz="quarter" idx="13"/>
          </p:nvPr>
        </p:nvSpPr>
        <p:spPr/>
        <p:txBody>
          <a:bodyPr>
            <a:normAutofit/>
          </a:bodyPr>
          <a:lstStyle/>
          <a:p>
            <a:r>
              <a:rPr lang="en-US" dirty="0"/>
              <a:t>Chapter 8</a:t>
            </a:r>
            <a:r>
              <a:rPr lang="en-US" dirty="0" smtClean="0"/>
              <a:t>: Amending the Plan</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4743"/>
            <a:ext cx="9144000" cy="2713257"/>
          </a:xfrm>
          <a:prstGeom prst="rect">
            <a:avLst/>
          </a:prstGeom>
        </p:spPr>
      </p:pic>
    </p:spTree>
    <p:extLst>
      <p:ext uri="{BB962C8B-B14F-4D97-AF65-F5344CB8AC3E}">
        <p14:creationId xmlns:p14="http://schemas.microsoft.com/office/powerpoint/2010/main" val="22469324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smtClean="0">
                <a:solidFill>
                  <a:schemeClr val="accent1"/>
                </a:solidFill>
              </a:rPr>
              <a:t>Keystone Indicators</a:t>
            </a:r>
          </a:p>
          <a:p>
            <a:pPr marL="914400" lvl="1" indent="-457200">
              <a:buFont typeface="+mj-lt"/>
              <a:buAutoNum type="arabicPeriod"/>
            </a:pPr>
            <a:r>
              <a:rPr lang="en-US" dirty="0" smtClean="0"/>
              <a:t>New </a:t>
            </a:r>
            <a:r>
              <a:rPr lang="en-US" dirty="0"/>
              <a:t>Residential Net </a:t>
            </a:r>
            <a:r>
              <a:rPr lang="en-US" dirty="0" smtClean="0"/>
              <a:t>Density</a:t>
            </a:r>
          </a:p>
          <a:p>
            <a:pPr marL="914400" lvl="1" indent="-457200">
              <a:buFont typeface="+mj-lt"/>
              <a:buAutoNum type="arabicPeriod"/>
            </a:pPr>
            <a:r>
              <a:rPr lang="en-US" dirty="0" smtClean="0"/>
              <a:t>Net City Lane Miles Added</a:t>
            </a:r>
          </a:p>
          <a:p>
            <a:pPr marL="914400" lvl="1" indent="-457200">
              <a:buFont typeface="+mj-lt"/>
              <a:buAutoNum type="arabicPeriod"/>
            </a:pPr>
            <a:r>
              <a:rPr lang="en-US" dirty="0" smtClean="0"/>
              <a:t>Number of High Priority Neighborhood Plan Completed</a:t>
            </a:r>
          </a:p>
          <a:p>
            <a:pPr marL="914400" lvl="1" indent="-457200">
              <a:buFont typeface="+mj-lt"/>
              <a:buAutoNum type="arabicPeriod"/>
            </a:pPr>
            <a:r>
              <a:rPr lang="en-US" dirty="0" smtClean="0"/>
              <a:t>Infill and Redevelopment Activity</a:t>
            </a:r>
          </a:p>
          <a:p>
            <a:pPr marL="914400" lvl="1" indent="-457200">
              <a:buFont typeface="+mj-lt"/>
              <a:buAutoNum type="arabicPeriod"/>
            </a:pPr>
            <a:r>
              <a:rPr lang="en-US" dirty="0" smtClean="0"/>
              <a:t>Housing Affordability</a:t>
            </a:r>
          </a:p>
          <a:p>
            <a:pPr marL="914400" lvl="1" indent="-457200">
              <a:buFont typeface="+mj-lt"/>
              <a:buAutoNum type="arabicPeriod"/>
            </a:pPr>
            <a:r>
              <a:rPr lang="en-US" dirty="0" smtClean="0"/>
              <a:t>Existing Downtown Measures</a:t>
            </a:r>
          </a:p>
          <a:p>
            <a:pPr marL="914400" lvl="1" indent="-457200">
              <a:buFont typeface="+mj-lt"/>
              <a:buAutoNum type="arabicPeriod"/>
            </a:pPr>
            <a:r>
              <a:rPr lang="en-US" dirty="0" smtClean="0"/>
              <a:t>Economic Indicators</a:t>
            </a:r>
          </a:p>
          <a:p>
            <a:pPr marL="914400" lvl="1" indent="-457200">
              <a:buFont typeface="+mj-lt"/>
              <a:buAutoNum type="arabicPeriod"/>
            </a:pPr>
            <a:r>
              <a:rPr lang="en-US" dirty="0"/>
              <a:t>Renowned Culture Indicators</a:t>
            </a:r>
          </a:p>
          <a:p>
            <a:pPr marL="914400" lvl="1" indent="-457200">
              <a:buFont typeface="+mj-lt"/>
              <a:buAutoNum type="arabicPeriod"/>
            </a:pPr>
            <a:r>
              <a:rPr lang="en-US" dirty="0" smtClean="0"/>
              <a:t>Majestic </a:t>
            </a:r>
            <a:r>
              <a:rPr lang="en-US" dirty="0"/>
              <a:t>Landscapes  </a:t>
            </a:r>
            <a:r>
              <a:rPr lang="en-US" dirty="0" smtClean="0"/>
              <a:t>Indicators</a:t>
            </a:r>
          </a:p>
          <a:p>
            <a:pPr marL="914400" lvl="1" indent="-457200">
              <a:buFont typeface="+mj-lt"/>
              <a:buAutoNum type="arabicPeriod"/>
            </a:pPr>
            <a:r>
              <a:rPr lang="en-US" dirty="0" smtClean="0"/>
              <a:t>Walkscore</a:t>
            </a:r>
            <a:r>
              <a:rPr lang="en-US" dirty="0"/>
              <a:t>®,  Bikescore® and Transitscore®</a:t>
            </a:r>
          </a:p>
        </p:txBody>
      </p:sp>
      <p:sp>
        <p:nvSpPr>
          <p:cNvPr id="3" name="Text Placeholder 2"/>
          <p:cNvSpPr>
            <a:spLocks noGrp="1"/>
          </p:cNvSpPr>
          <p:nvPr>
            <p:ph type="body" sz="quarter" idx="13"/>
          </p:nvPr>
        </p:nvSpPr>
        <p:spPr/>
        <p:txBody>
          <a:bodyPr>
            <a:normAutofit/>
          </a:bodyPr>
          <a:lstStyle/>
          <a:p>
            <a:r>
              <a:rPr lang="en-US" dirty="0" smtClean="0"/>
              <a:t>Indicators and Monitoring</a:t>
            </a:r>
            <a:endParaRPr lang="en-US" dirty="0"/>
          </a:p>
        </p:txBody>
      </p:sp>
    </p:spTree>
    <p:extLst>
      <p:ext uri="{BB962C8B-B14F-4D97-AF65-F5344CB8AC3E}">
        <p14:creationId xmlns:p14="http://schemas.microsoft.com/office/powerpoint/2010/main" val="42658335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1828800"/>
            <a:ext cx="6404956" cy="4143895"/>
          </a:xfrm>
        </p:spPr>
      </p:pic>
      <p:sp>
        <p:nvSpPr>
          <p:cNvPr id="3" name="Text Placeholder 2"/>
          <p:cNvSpPr>
            <a:spLocks noGrp="1"/>
          </p:cNvSpPr>
          <p:nvPr>
            <p:ph type="body" sz="quarter" idx="13"/>
          </p:nvPr>
        </p:nvSpPr>
        <p:spPr/>
        <p:txBody>
          <a:bodyPr>
            <a:normAutofit/>
          </a:bodyPr>
          <a:lstStyle/>
          <a:p>
            <a:r>
              <a:rPr lang="en-US" dirty="0" smtClean="0"/>
              <a:t>Typologies</a:t>
            </a:r>
            <a:endParaRPr lang="en-US" dirty="0"/>
          </a:p>
        </p:txBody>
      </p:sp>
      <p:sp>
        <p:nvSpPr>
          <p:cNvPr id="6" name="TextBox 5"/>
          <p:cNvSpPr txBox="1"/>
          <p:nvPr/>
        </p:nvSpPr>
        <p:spPr>
          <a:xfrm>
            <a:off x="457200" y="2514600"/>
            <a:ext cx="19050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Examples from COS</a:t>
            </a:r>
          </a:p>
          <a:p>
            <a:pPr marL="285750" indent="-285750">
              <a:buFont typeface="Arial" panose="020B0604020202020204" pitchFamily="34" charset="0"/>
              <a:buChar char="•"/>
            </a:pPr>
            <a:r>
              <a:rPr lang="en-US" dirty="0" smtClean="0"/>
              <a:t>Way of addressing complexity and size of city</a:t>
            </a:r>
          </a:p>
          <a:p>
            <a:pPr marL="285750" indent="-285750">
              <a:buFont typeface="Arial" panose="020B0604020202020204" pitchFamily="34" charset="0"/>
              <a:buChar char="•"/>
            </a:pPr>
            <a:r>
              <a:rPr lang="en-US" dirty="0" smtClean="0"/>
              <a:t>Idea of how to “move the needle”</a:t>
            </a:r>
          </a:p>
          <a:p>
            <a:pPr marL="285750" indent="-285750">
              <a:buFont typeface="Arial" panose="020B0604020202020204" pitchFamily="34" charset="0"/>
              <a:buChar char="•"/>
            </a:pPr>
            <a:r>
              <a:rPr lang="en-US" dirty="0" smtClean="0"/>
              <a:t>Representative and directional </a:t>
            </a:r>
            <a:endParaRPr lang="en-US" dirty="0"/>
          </a:p>
        </p:txBody>
      </p:sp>
    </p:spTree>
    <p:extLst>
      <p:ext uri="{BB962C8B-B14F-4D97-AF65-F5344CB8AC3E}">
        <p14:creationId xmlns:p14="http://schemas.microsoft.com/office/powerpoint/2010/main" val="369605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4114800" cy="5105400"/>
          </a:xfrm>
        </p:spPr>
        <p:txBody>
          <a:bodyPr/>
          <a:lstStyle/>
          <a:p>
            <a:r>
              <a:rPr lang="en-US" dirty="0" smtClean="0"/>
              <a:t>Conversation starter</a:t>
            </a:r>
          </a:p>
          <a:p>
            <a:endParaRPr lang="en-US" dirty="0" smtClean="0"/>
          </a:p>
          <a:p>
            <a:r>
              <a:rPr lang="en-US" dirty="0" smtClean="0"/>
              <a:t>Transit hubs (3+ bus route intersections)</a:t>
            </a:r>
          </a:p>
          <a:p>
            <a:endParaRPr lang="en-US" dirty="0" smtClean="0"/>
          </a:p>
          <a:p>
            <a:r>
              <a:rPr lang="en-US" dirty="0" smtClean="0"/>
              <a:t>Legacy Loop &amp; Ring the Springs</a:t>
            </a:r>
          </a:p>
          <a:p>
            <a:endParaRPr lang="en-US" dirty="0" smtClean="0"/>
          </a:p>
          <a:p>
            <a:r>
              <a:rPr lang="en-US" dirty="0" smtClean="0"/>
              <a:t>Visionary enough?</a:t>
            </a:r>
            <a:endParaRPr lang="en-US" dirty="0"/>
          </a:p>
        </p:txBody>
      </p:sp>
      <p:sp>
        <p:nvSpPr>
          <p:cNvPr id="3" name="Text Placeholder 2"/>
          <p:cNvSpPr>
            <a:spLocks noGrp="1"/>
          </p:cNvSpPr>
          <p:nvPr>
            <p:ph type="body" sz="quarter" idx="13"/>
          </p:nvPr>
        </p:nvSpPr>
        <p:spPr/>
        <p:txBody>
          <a:bodyPr/>
          <a:lstStyle/>
          <a:p>
            <a:r>
              <a:rPr lang="en-US" dirty="0" smtClean="0"/>
              <a:t>Vision Map</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3051" y="0"/>
            <a:ext cx="4380949" cy="6858000"/>
          </a:xfrm>
          <a:prstGeom prst="rect">
            <a:avLst/>
          </a:prstGeom>
        </p:spPr>
      </p:pic>
    </p:spTree>
    <p:extLst>
      <p:ext uri="{BB962C8B-B14F-4D97-AF65-F5344CB8AC3E}">
        <p14:creationId xmlns:p14="http://schemas.microsoft.com/office/powerpoint/2010/main" val="181657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011016"/>
            <a:ext cx="3657600" cy="3886200"/>
          </a:xfrm>
        </p:spPr>
        <p:txBody>
          <a:bodyPr>
            <a:normAutofit fontScale="92500" lnSpcReduction="20000"/>
          </a:bodyPr>
          <a:lstStyle/>
          <a:p>
            <a:pPr lvl="1"/>
            <a:r>
              <a:rPr lang="en-US" sz="2000" dirty="0" smtClean="0"/>
              <a:t>Update Zoning and Subdivision Code</a:t>
            </a:r>
          </a:p>
          <a:p>
            <a:pPr lvl="1"/>
            <a:endParaRPr lang="en-US" sz="2000" dirty="0" smtClean="0"/>
          </a:p>
          <a:p>
            <a:pPr lvl="1"/>
            <a:r>
              <a:rPr lang="en-US" sz="2000" dirty="0" smtClean="0"/>
              <a:t>Intermodal Mobility Plan</a:t>
            </a:r>
          </a:p>
          <a:p>
            <a:pPr lvl="1"/>
            <a:endParaRPr lang="en-US" sz="2000" dirty="0" smtClean="0"/>
          </a:p>
          <a:p>
            <a:pPr lvl="1"/>
            <a:r>
              <a:rPr lang="en-US" sz="2000" dirty="0" smtClean="0"/>
              <a:t>Neighborhood Planning Program</a:t>
            </a:r>
          </a:p>
          <a:p>
            <a:pPr lvl="1"/>
            <a:endParaRPr lang="en-US" sz="2000" dirty="0" smtClean="0"/>
          </a:p>
          <a:p>
            <a:pPr lvl="1"/>
            <a:r>
              <a:rPr lang="en-US" sz="2000" dirty="0" smtClean="0"/>
              <a:t>Attainable Housing Plan</a:t>
            </a:r>
          </a:p>
          <a:p>
            <a:pPr lvl="1"/>
            <a:endParaRPr lang="en-US" sz="2000" dirty="0" smtClean="0"/>
          </a:p>
          <a:p>
            <a:pPr lvl="1"/>
            <a:r>
              <a:rPr lang="en-US" sz="2000" dirty="0" smtClean="0"/>
              <a:t>SmartCOS Plan</a:t>
            </a:r>
          </a:p>
          <a:p>
            <a:pPr lvl="1"/>
            <a:endParaRPr lang="en-US" sz="2000" dirty="0" smtClean="0"/>
          </a:p>
          <a:p>
            <a:pPr lvl="1"/>
            <a:r>
              <a:rPr lang="en-US" sz="2000" dirty="0" smtClean="0"/>
              <a:t>Annexation Plan Update</a:t>
            </a:r>
          </a:p>
        </p:txBody>
      </p:sp>
      <p:sp>
        <p:nvSpPr>
          <p:cNvPr id="3" name="Text Placeholder 2"/>
          <p:cNvSpPr>
            <a:spLocks noGrp="1"/>
          </p:cNvSpPr>
          <p:nvPr>
            <p:ph type="body" sz="quarter" idx="13"/>
          </p:nvPr>
        </p:nvSpPr>
        <p:spPr/>
        <p:txBody>
          <a:bodyPr>
            <a:normAutofit fontScale="85000" lnSpcReduction="20000"/>
          </a:bodyPr>
          <a:lstStyle/>
          <a:p>
            <a:r>
              <a:rPr lang="en-US" dirty="0" smtClean="0"/>
              <a:t>Recommended Initiatives and Resource Implications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128"/>
          <a:stretch/>
        </p:blipFill>
        <p:spPr>
          <a:xfrm>
            <a:off x="4258442" y="3356113"/>
            <a:ext cx="4946566" cy="3505200"/>
          </a:xfrm>
          <a:prstGeom prst="rect">
            <a:avLst/>
          </a:prstGeom>
        </p:spPr>
      </p:pic>
      <p:sp>
        <p:nvSpPr>
          <p:cNvPr id="5" name="Content Placeholder 1"/>
          <p:cNvSpPr txBox="1">
            <a:spLocks/>
          </p:cNvSpPr>
          <p:nvPr/>
        </p:nvSpPr>
        <p:spPr>
          <a:xfrm>
            <a:off x="3850324" y="1977886"/>
            <a:ext cx="5296989" cy="142460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Other</a:t>
            </a:r>
          </a:p>
          <a:p>
            <a:pPr lvl="1"/>
            <a:r>
              <a:rPr lang="en-US" sz="2000" dirty="0" smtClean="0"/>
              <a:t>Annual Reports</a:t>
            </a:r>
          </a:p>
          <a:p>
            <a:pPr lvl="1"/>
            <a:r>
              <a:rPr lang="en-US" sz="2000" dirty="0" smtClean="0"/>
              <a:t>Strategic Plan</a:t>
            </a:r>
          </a:p>
          <a:p>
            <a:pPr lvl="1"/>
            <a:r>
              <a:rPr lang="en-US" sz="2000" dirty="0" smtClean="0"/>
              <a:t>Sustainable Parks and Transit Funding</a:t>
            </a:r>
          </a:p>
        </p:txBody>
      </p:sp>
      <p:sp>
        <p:nvSpPr>
          <p:cNvPr id="6" name="Content Placeholder 1"/>
          <p:cNvSpPr txBox="1">
            <a:spLocks/>
          </p:cNvSpPr>
          <p:nvPr/>
        </p:nvSpPr>
        <p:spPr>
          <a:xfrm>
            <a:off x="381001" y="1447800"/>
            <a:ext cx="8763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accent1"/>
                </a:solidFill>
              </a:rPr>
              <a:t>Most Important Implementation Initiatives</a:t>
            </a:r>
            <a:endParaRPr lang="en-US" dirty="0" smtClean="0"/>
          </a:p>
        </p:txBody>
      </p:sp>
    </p:spTree>
    <p:extLst>
      <p:ext uri="{BB962C8B-B14F-4D97-AF65-F5344CB8AC3E}">
        <p14:creationId xmlns:p14="http://schemas.microsoft.com/office/powerpoint/2010/main" val="685919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524000"/>
            <a:ext cx="3751217" cy="5029200"/>
          </a:xfrm>
        </p:spPr>
        <p:txBody>
          <a:bodyPr>
            <a:normAutofit/>
          </a:bodyPr>
          <a:lstStyle/>
          <a:p>
            <a:pPr marL="457200" lvl="1" indent="0">
              <a:buNone/>
            </a:pPr>
            <a:endParaRPr lang="en-US" sz="2000" b="1" dirty="0" smtClean="0"/>
          </a:p>
          <a:p>
            <a:pPr lvl="2"/>
            <a:r>
              <a:rPr lang="en-US" sz="2000" dirty="0" smtClean="0"/>
              <a:t>Vision Map Refinement</a:t>
            </a:r>
          </a:p>
          <a:p>
            <a:pPr lvl="3"/>
            <a:r>
              <a:rPr lang="en-US" sz="2000" dirty="0" smtClean="0"/>
              <a:t>Can be part of public process</a:t>
            </a:r>
          </a:p>
          <a:p>
            <a:pPr lvl="2"/>
            <a:endParaRPr lang="en-US" sz="2000" dirty="0" smtClean="0"/>
          </a:p>
          <a:p>
            <a:pPr lvl="2"/>
            <a:r>
              <a:rPr lang="en-US" sz="2000" dirty="0" smtClean="0"/>
              <a:t>Framework Maps </a:t>
            </a:r>
          </a:p>
          <a:p>
            <a:pPr lvl="2"/>
            <a:endParaRPr lang="en-US" sz="2000" dirty="0"/>
          </a:p>
          <a:p>
            <a:pPr lvl="2"/>
            <a:r>
              <a:rPr lang="en-US" sz="2000" dirty="0" smtClean="0"/>
              <a:t>Refine land capacity analysis</a:t>
            </a:r>
          </a:p>
          <a:p>
            <a:pPr lvl="2"/>
            <a:endParaRPr lang="en-US" sz="2000" dirty="0" smtClean="0"/>
          </a:p>
          <a:p>
            <a:pPr lvl="2"/>
            <a:endParaRPr lang="en-US" sz="2000" dirty="0" smtClean="0"/>
          </a:p>
          <a:p>
            <a:pPr marL="457200" lvl="1" indent="0">
              <a:buNone/>
            </a:pPr>
            <a:endParaRPr lang="en-US" dirty="0" smtClean="0"/>
          </a:p>
        </p:txBody>
      </p:sp>
      <p:sp>
        <p:nvSpPr>
          <p:cNvPr id="3" name="Text Placeholder 2"/>
          <p:cNvSpPr>
            <a:spLocks noGrp="1"/>
          </p:cNvSpPr>
          <p:nvPr>
            <p:ph type="body" sz="quarter" idx="13"/>
          </p:nvPr>
        </p:nvSpPr>
        <p:spPr/>
        <p:txBody>
          <a:bodyPr>
            <a:normAutofit/>
          </a:bodyPr>
          <a:lstStyle/>
          <a:p>
            <a:r>
              <a:rPr lang="en-US" dirty="0" smtClean="0"/>
              <a:t>Tasks to Complete</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839" b="9343"/>
          <a:stretch/>
        </p:blipFill>
        <p:spPr>
          <a:xfrm>
            <a:off x="2971800" y="4191000"/>
            <a:ext cx="6172200" cy="2667000"/>
          </a:xfrm>
          <a:prstGeom prst="rect">
            <a:avLst/>
          </a:prstGeom>
        </p:spPr>
      </p:pic>
      <p:sp>
        <p:nvSpPr>
          <p:cNvPr id="5" name="Content Placeholder 1"/>
          <p:cNvSpPr txBox="1">
            <a:spLocks/>
          </p:cNvSpPr>
          <p:nvPr/>
        </p:nvSpPr>
        <p:spPr>
          <a:xfrm>
            <a:off x="3048000" y="1447800"/>
            <a:ext cx="6096000"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endParaRPr lang="en-US" sz="2000" b="1" dirty="0" smtClean="0"/>
          </a:p>
          <a:p>
            <a:pPr lvl="2"/>
            <a:r>
              <a:rPr lang="en-US" sz="2000" dirty="0" smtClean="0"/>
              <a:t>Consultant memo on PlanCOS fiscal analysis</a:t>
            </a:r>
          </a:p>
          <a:p>
            <a:pPr lvl="2"/>
            <a:endParaRPr lang="en-US" sz="2000" dirty="0" smtClean="0"/>
          </a:p>
          <a:p>
            <a:pPr lvl="2"/>
            <a:r>
              <a:rPr lang="en-US" sz="2000" dirty="0" smtClean="0"/>
              <a:t>Convert document to publishable form</a:t>
            </a:r>
          </a:p>
          <a:p>
            <a:pPr lvl="3"/>
            <a:r>
              <a:rPr lang="en-US" sz="2000" dirty="0" smtClean="0"/>
              <a:t>Pre and post adoption</a:t>
            </a:r>
          </a:p>
          <a:p>
            <a:pPr lvl="2"/>
            <a:endParaRPr lang="en-US" sz="2000" dirty="0" smtClean="0"/>
          </a:p>
          <a:p>
            <a:pPr lvl="2"/>
            <a:endParaRPr lang="en-US" sz="2000" dirty="0" smtClean="0"/>
          </a:p>
          <a:p>
            <a:pPr marL="457200" lvl="1" indent="0">
              <a:buFont typeface="Arial" panose="020B0604020202020204" pitchFamily="34" charset="0"/>
              <a:buNone/>
            </a:pPr>
            <a:endParaRPr lang="en-US" dirty="0" smtClean="0"/>
          </a:p>
        </p:txBody>
      </p:sp>
    </p:spTree>
    <p:extLst>
      <p:ext uri="{BB962C8B-B14F-4D97-AF65-F5344CB8AC3E}">
        <p14:creationId xmlns:p14="http://schemas.microsoft.com/office/powerpoint/2010/main" val="3112976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2609" y="1606826"/>
            <a:ext cx="4495800" cy="3346175"/>
          </a:xfrm>
        </p:spPr>
        <p:txBody>
          <a:bodyPr>
            <a:normAutofit/>
          </a:bodyPr>
          <a:lstStyle/>
          <a:p>
            <a:pPr marL="457200" lvl="1" indent="0">
              <a:buNone/>
            </a:pPr>
            <a:endParaRPr lang="en-US" sz="2000" b="1" dirty="0" smtClean="0"/>
          </a:p>
          <a:p>
            <a:pPr lvl="2"/>
            <a:r>
              <a:rPr lang="en-US" dirty="0" smtClean="0"/>
              <a:t>Southeast</a:t>
            </a:r>
          </a:p>
          <a:p>
            <a:pPr lvl="2"/>
            <a:endParaRPr lang="en-US" dirty="0" smtClean="0"/>
          </a:p>
          <a:p>
            <a:pPr lvl="2"/>
            <a:r>
              <a:rPr lang="en-US" dirty="0" smtClean="0"/>
              <a:t>Attainable/Affordable Housing</a:t>
            </a:r>
          </a:p>
          <a:p>
            <a:pPr marL="914400" lvl="2" indent="0">
              <a:buNone/>
            </a:pPr>
            <a:endParaRPr lang="en-US" dirty="0" smtClean="0"/>
          </a:p>
        </p:txBody>
      </p:sp>
      <p:sp>
        <p:nvSpPr>
          <p:cNvPr id="3" name="Text Placeholder 2"/>
          <p:cNvSpPr>
            <a:spLocks noGrp="1"/>
          </p:cNvSpPr>
          <p:nvPr>
            <p:ph type="body" sz="quarter" idx="13"/>
          </p:nvPr>
        </p:nvSpPr>
        <p:spPr/>
        <p:txBody>
          <a:bodyPr>
            <a:normAutofit fontScale="85000" lnSpcReduction="20000"/>
          </a:bodyPr>
          <a:lstStyle/>
          <a:p>
            <a:r>
              <a:rPr lang="en-US" dirty="0" smtClean="0"/>
              <a:t>Hot Button Issues- What the Steering Committee has talked most about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4177233"/>
            <a:ext cx="6172200" cy="2680768"/>
          </a:xfrm>
          <a:prstGeom prst="rect">
            <a:avLst/>
          </a:prstGeom>
        </p:spPr>
      </p:pic>
      <p:sp>
        <p:nvSpPr>
          <p:cNvPr id="5" name="Content Placeholder 1"/>
          <p:cNvSpPr txBox="1">
            <a:spLocks/>
          </p:cNvSpPr>
          <p:nvPr/>
        </p:nvSpPr>
        <p:spPr>
          <a:xfrm>
            <a:off x="3810000" y="1606826"/>
            <a:ext cx="5229639" cy="220979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endParaRPr lang="en-US" sz="3400" dirty="0"/>
          </a:p>
          <a:p>
            <a:pPr lvl="2"/>
            <a:r>
              <a:rPr lang="en-US" sz="3400" dirty="0"/>
              <a:t>Varying Perspectives on the Market </a:t>
            </a:r>
          </a:p>
          <a:p>
            <a:pPr lvl="2"/>
            <a:endParaRPr lang="en-US" sz="3400" dirty="0"/>
          </a:p>
          <a:p>
            <a:pPr lvl="2"/>
            <a:r>
              <a:rPr lang="en-US" sz="3400" dirty="0"/>
              <a:t>City Role in Design and Urban Form</a:t>
            </a:r>
          </a:p>
          <a:p>
            <a:pPr marL="457200" lvl="1" indent="0">
              <a:buNone/>
            </a:pPr>
            <a:endParaRPr lang="en-US" sz="3400" dirty="0"/>
          </a:p>
          <a:p>
            <a:pPr marL="457200" lvl="1" indent="0">
              <a:buFont typeface="Arial" panose="020B0604020202020204" pitchFamily="34" charset="0"/>
              <a:buNone/>
            </a:pPr>
            <a:endParaRPr lang="en-US" sz="2000" b="1" dirty="0" smtClean="0"/>
          </a:p>
        </p:txBody>
      </p:sp>
      <p:sp>
        <p:nvSpPr>
          <p:cNvPr id="6" name="Content Placeholder 1"/>
          <p:cNvSpPr txBox="1">
            <a:spLocks/>
          </p:cNvSpPr>
          <p:nvPr/>
        </p:nvSpPr>
        <p:spPr>
          <a:xfrm>
            <a:off x="-662609" y="3591339"/>
            <a:ext cx="4495800" cy="33461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endParaRPr lang="en-US" dirty="0" smtClean="0"/>
          </a:p>
          <a:p>
            <a:pPr lvl="2"/>
            <a:r>
              <a:rPr lang="en-US" dirty="0" smtClean="0"/>
              <a:t>View Protection</a:t>
            </a:r>
          </a:p>
          <a:p>
            <a:pPr lvl="2"/>
            <a:endParaRPr lang="en-US" dirty="0" smtClean="0"/>
          </a:p>
          <a:p>
            <a:pPr lvl="2"/>
            <a:endParaRPr lang="en-US" dirty="0" smtClean="0"/>
          </a:p>
        </p:txBody>
      </p:sp>
    </p:spTree>
    <p:extLst>
      <p:ext uri="{BB962C8B-B14F-4D97-AF65-F5344CB8AC3E}">
        <p14:creationId xmlns:p14="http://schemas.microsoft.com/office/powerpoint/2010/main" val="104859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Endorsement &amp; Community Input</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012" y="3352800"/>
            <a:ext cx="6441988" cy="3505200"/>
          </a:xfrm>
          <a:prstGeom prst="rect">
            <a:avLst/>
          </a:prstGeom>
        </p:spPr>
      </p:pic>
      <p:sp>
        <p:nvSpPr>
          <p:cNvPr id="6" name="Content Placeholder 1"/>
          <p:cNvSpPr>
            <a:spLocks noGrp="1"/>
          </p:cNvSpPr>
          <p:nvPr>
            <p:ph idx="1"/>
          </p:nvPr>
        </p:nvSpPr>
        <p:spPr>
          <a:xfrm>
            <a:off x="-662609" y="1606826"/>
            <a:ext cx="4495800" cy="3346175"/>
          </a:xfrm>
        </p:spPr>
        <p:txBody>
          <a:bodyPr>
            <a:normAutofit/>
          </a:bodyPr>
          <a:lstStyle/>
          <a:p>
            <a:pPr marL="457200" lvl="1" indent="0">
              <a:buNone/>
            </a:pPr>
            <a:endParaRPr lang="en-US" sz="2000" b="1" dirty="0" smtClean="0"/>
          </a:p>
          <a:p>
            <a:pPr lvl="2"/>
            <a:r>
              <a:rPr lang="en-US" dirty="0" smtClean="0"/>
              <a:t>Steering Committee</a:t>
            </a:r>
          </a:p>
          <a:p>
            <a:pPr lvl="2"/>
            <a:endParaRPr lang="en-US" dirty="0" smtClean="0"/>
          </a:p>
          <a:p>
            <a:pPr lvl="2"/>
            <a:r>
              <a:rPr lang="en-US" dirty="0" smtClean="0"/>
              <a:t>Open Houses</a:t>
            </a:r>
          </a:p>
          <a:p>
            <a:pPr lvl="2"/>
            <a:endParaRPr lang="en-US" dirty="0" smtClean="0"/>
          </a:p>
          <a:p>
            <a:pPr lvl="2"/>
            <a:r>
              <a:rPr lang="en-US" dirty="0" smtClean="0"/>
              <a:t>Online </a:t>
            </a:r>
            <a:r>
              <a:rPr lang="en-US" dirty="0"/>
              <a:t>Input</a:t>
            </a:r>
          </a:p>
          <a:p>
            <a:pPr lvl="2"/>
            <a:endParaRPr lang="en-US" dirty="0" smtClean="0"/>
          </a:p>
          <a:p>
            <a:pPr marL="914400" lvl="2" indent="0">
              <a:buNone/>
            </a:pPr>
            <a:endParaRPr lang="en-US" dirty="0" smtClean="0"/>
          </a:p>
        </p:txBody>
      </p:sp>
      <p:sp>
        <p:nvSpPr>
          <p:cNvPr id="7" name="Content Placeholder 1"/>
          <p:cNvSpPr txBox="1">
            <a:spLocks/>
          </p:cNvSpPr>
          <p:nvPr/>
        </p:nvSpPr>
        <p:spPr>
          <a:xfrm>
            <a:off x="3279487" y="1609003"/>
            <a:ext cx="6400800" cy="33461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endParaRPr lang="en-US" sz="2000" b="1" dirty="0" smtClean="0"/>
          </a:p>
          <a:p>
            <a:pPr lvl="2"/>
            <a:r>
              <a:rPr lang="en-US" dirty="0" smtClean="0"/>
              <a:t>Public Service Announcements</a:t>
            </a:r>
          </a:p>
          <a:p>
            <a:pPr lvl="2"/>
            <a:endParaRPr lang="en-US" dirty="0" smtClean="0"/>
          </a:p>
          <a:p>
            <a:pPr marL="914400" lvl="2" indent="0">
              <a:buFont typeface="Arial" panose="020B0604020202020204" pitchFamily="34" charset="0"/>
              <a:buNone/>
            </a:pPr>
            <a:endParaRPr lang="en-US" dirty="0" smtClean="0"/>
          </a:p>
        </p:txBody>
      </p:sp>
    </p:spTree>
    <p:extLst>
      <p:ext uri="{BB962C8B-B14F-4D97-AF65-F5344CB8AC3E}">
        <p14:creationId xmlns:p14="http://schemas.microsoft.com/office/powerpoint/2010/main" val="493554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76400"/>
            <a:ext cx="3657600" cy="4876800"/>
          </a:xfrm>
        </p:spPr>
        <p:txBody>
          <a:bodyPr>
            <a:normAutofit/>
          </a:bodyPr>
          <a:lstStyle/>
          <a:p>
            <a:pPr marL="457200" lvl="1" indent="0">
              <a:buNone/>
            </a:pPr>
            <a:r>
              <a:rPr lang="en-US" dirty="0" smtClean="0"/>
              <a:t>Editing and user focus</a:t>
            </a:r>
          </a:p>
          <a:p>
            <a:pPr lvl="1"/>
            <a:r>
              <a:rPr lang="en-US" dirty="0" smtClean="0"/>
              <a:t>Merv Bennett (invited)</a:t>
            </a:r>
          </a:p>
          <a:p>
            <a:pPr lvl="1"/>
            <a:r>
              <a:rPr lang="en-US" dirty="0" smtClean="0"/>
              <a:t>Jill Gaebler</a:t>
            </a:r>
          </a:p>
          <a:p>
            <a:pPr lvl="1"/>
            <a:r>
              <a:rPr lang="en-US" dirty="0" smtClean="0"/>
              <a:t>Doug Stimple</a:t>
            </a:r>
          </a:p>
          <a:p>
            <a:pPr lvl="1"/>
            <a:r>
              <a:rPr lang="en-US" dirty="0" smtClean="0"/>
              <a:t>Tim Seibert</a:t>
            </a:r>
          </a:p>
          <a:p>
            <a:pPr lvl="1"/>
            <a:r>
              <a:rPr lang="en-US" dirty="0" smtClean="0"/>
              <a:t>Mike Ruebenson</a:t>
            </a:r>
          </a:p>
          <a:p>
            <a:pPr lvl="1"/>
            <a:r>
              <a:rPr lang="en-US" dirty="0" smtClean="0"/>
              <a:t>Amy Reid</a:t>
            </a:r>
          </a:p>
        </p:txBody>
      </p:sp>
      <p:sp>
        <p:nvSpPr>
          <p:cNvPr id="3" name="Text Placeholder 2"/>
          <p:cNvSpPr>
            <a:spLocks noGrp="1"/>
          </p:cNvSpPr>
          <p:nvPr>
            <p:ph type="body" sz="quarter" idx="13"/>
          </p:nvPr>
        </p:nvSpPr>
        <p:spPr/>
        <p:txBody>
          <a:bodyPr>
            <a:normAutofit/>
          </a:bodyPr>
          <a:lstStyle/>
          <a:p>
            <a:r>
              <a:rPr lang="en-US" dirty="0" smtClean="0"/>
              <a:t>Practitioner’s Working Group</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487" y="3048000"/>
            <a:ext cx="5666513" cy="3810000"/>
          </a:xfrm>
          <a:prstGeom prst="rect">
            <a:avLst/>
          </a:prstGeom>
        </p:spPr>
      </p:pic>
      <p:sp>
        <p:nvSpPr>
          <p:cNvPr id="6" name="Content Placeholder 1"/>
          <p:cNvSpPr txBox="1">
            <a:spLocks/>
          </p:cNvSpPr>
          <p:nvPr/>
        </p:nvSpPr>
        <p:spPr>
          <a:xfrm>
            <a:off x="4114800" y="1447800"/>
            <a:ext cx="45720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Peter Wysocki </a:t>
            </a:r>
          </a:p>
          <a:p>
            <a:pPr lvl="1"/>
            <a:r>
              <a:rPr lang="en-US" dirty="0" smtClean="0"/>
              <a:t>Carl Schueler</a:t>
            </a:r>
          </a:p>
          <a:p>
            <a:pPr lvl="1"/>
            <a:r>
              <a:rPr lang="en-US" dirty="0" smtClean="0"/>
              <a:t>Jeff Greene (invited)</a:t>
            </a:r>
            <a:endParaRPr lang="en-US" dirty="0"/>
          </a:p>
        </p:txBody>
      </p:sp>
    </p:spTree>
    <p:extLst>
      <p:ext uri="{BB962C8B-B14F-4D97-AF65-F5344CB8AC3E}">
        <p14:creationId xmlns:p14="http://schemas.microsoft.com/office/powerpoint/2010/main" val="27379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8381"/>
            <a:ext cx="8229600" cy="5105400"/>
          </a:xfrm>
        </p:spPr>
        <p:txBody>
          <a:bodyPr/>
          <a:lstStyle/>
          <a:p>
            <a:r>
              <a:rPr lang="en-US" dirty="0" smtClean="0"/>
              <a:t>7 Open Houses</a:t>
            </a:r>
          </a:p>
          <a:p>
            <a:pPr lvl="1"/>
            <a:r>
              <a:rPr lang="en-US" dirty="0" smtClean="0"/>
              <a:t>1 in each Council District</a:t>
            </a:r>
          </a:p>
          <a:p>
            <a:pPr lvl="1"/>
            <a:r>
              <a:rPr lang="en-US" dirty="0" smtClean="0"/>
              <a:t>1 for At-large</a:t>
            </a:r>
            <a:endParaRPr lang="en-US" dirty="0"/>
          </a:p>
        </p:txBody>
      </p:sp>
      <p:sp>
        <p:nvSpPr>
          <p:cNvPr id="3" name="Text Placeholder 2"/>
          <p:cNvSpPr>
            <a:spLocks noGrp="1"/>
          </p:cNvSpPr>
          <p:nvPr>
            <p:ph type="body" sz="quarter" idx="13"/>
          </p:nvPr>
        </p:nvSpPr>
        <p:spPr/>
        <p:txBody>
          <a:bodyPr/>
          <a:lstStyle/>
          <a:p>
            <a:r>
              <a:rPr lang="en-US" dirty="0" smtClean="0"/>
              <a:t>Open Houses</a:t>
            </a:r>
            <a:endParaRPr lang="en-US" dirty="0"/>
          </a:p>
        </p:txBody>
      </p:sp>
      <p:pic>
        <p:nvPicPr>
          <p:cNvPr id="5" name="Picture 4"/>
          <p:cNvPicPr>
            <a:picLocks noChangeAspect="1"/>
          </p:cNvPicPr>
          <p:nvPr/>
        </p:nvPicPr>
        <p:blipFill>
          <a:blip r:embed="rId2"/>
          <a:stretch>
            <a:fillRect/>
          </a:stretch>
        </p:blipFill>
        <p:spPr>
          <a:xfrm>
            <a:off x="6148668" y="1494912"/>
            <a:ext cx="2995332" cy="4243387"/>
          </a:xfrm>
          <a:prstGeom prst="rect">
            <a:avLst/>
          </a:prstGeom>
        </p:spPr>
      </p:pic>
      <p:pic>
        <p:nvPicPr>
          <p:cNvPr id="6" name="Picture 5"/>
          <p:cNvPicPr>
            <a:picLocks noChangeAspect="1"/>
          </p:cNvPicPr>
          <p:nvPr/>
        </p:nvPicPr>
        <p:blipFill>
          <a:blip r:embed="rId3"/>
          <a:stretch>
            <a:fillRect/>
          </a:stretch>
        </p:blipFill>
        <p:spPr>
          <a:xfrm>
            <a:off x="457200" y="2872259"/>
            <a:ext cx="5765697" cy="3914503"/>
          </a:xfrm>
          <a:prstGeom prst="rect">
            <a:avLst/>
          </a:prstGeom>
        </p:spPr>
      </p:pic>
    </p:spTree>
    <p:extLst>
      <p:ext uri="{BB962C8B-B14F-4D97-AF65-F5344CB8AC3E}">
        <p14:creationId xmlns:p14="http://schemas.microsoft.com/office/powerpoint/2010/main" val="3383212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98" t="-216" r="20317" b="216"/>
          <a:stretch/>
        </p:blipFill>
        <p:spPr>
          <a:xfrm>
            <a:off x="2928257" y="2819400"/>
            <a:ext cx="6248400" cy="4038600"/>
          </a:xfrm>
        </p:spPr>
      </p:pic>
      <p:sp>
        <p:nvSpPr>
          <p:cNvPr id="3" name="Text Placeholder 2"/>
          <p:cNvSpPr>
            <a:spLocks noGrp="1"/>
          </p:cNvSpPr>
          <p:nvPr>
            <p:ph type="body" sz="quarter" idx="13"/>
          </p:nvPr>
        </p:nvSpPr>
        <p:spPr/>
        <p:txBody>
          <a:bodyPr/>
          <a:lstStyle/>
          <a:p>
            <a:r>
              <a:rPr lang="en-US" dirty="0" smtClean="0"/>
              <a:t>Public Service Announcements</a:t>
            </a:r>
            <a:endParaRPr lang="en-US" dirty="0"/>
          </a:p>
        </p:txBody>
      </p:sp>
      <p:sp>
        <p:nvSpPr>
          <p:cNvPr id="6" name="Content Placeholder 1"/>
          <p:cNvSpPr txBox="1">
            <a:spLocks/>
          </p:cNvSpPr>
          <p:nvPr/>
        </p:nvSpPr>
        <p:spPr>
          <a:xfrm>
            <a:off x="457200" y="1600200"/>
            <a:ext cx="8229600"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5" name="Content Placeholder 1"/>
          <p:cNvSpPr txBox="1">
            <a:spLocks/>
          </p:cNvSpPr>
          <p:nvPr/>
        </p:nvSpPr>
        <p:spPr>
          <a:xfrm>
            <a:off x="76200" y="1606731"/>
            <a:ext cx="3048000"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SpringsTV productions</a:t>
            </a:r>
          </a:p>
          <a:p>
            <a:endParaRPr lang="en-US" dirty="0" smtClean="0"/>
          </a:p>
          <a:p>
            <a:r>
              <a:rPr lang="en-US" dirty="0" smtClean="0"/>
              <a:t>PlanCOS Co-Creators and Steering Committee members</a:t>
            </a:r>
          </a:p>
        </p:txBody>
      </p:sp>
      <p:sp>
        <p:nvSpPr>
          <p:cNvPr id="7" name="Content Placeholder 1"/>
          <p:cNvSpPr txBox="1">
            <a:spLocks/>
          </p:cNvSpPr>
          <p:nvPr/>
        </p:nvSpPr>
        <p:spPr>
          <a:xfrm>
            <a:off x="3331028" y="1532709"/>
            <a:ext cx="5442857" cy="128669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Jeannie Orozco (CONO)</a:t>
            </a:r>
            <a:endParaRPr lang="en-US" dirty="0"/>
          </a:p>
          <a:p>
            <a:r>
              <a:rPr lang="en-US" dirty="0" smtClean="0"/>
              <a:t>Susan Davies (TOPS)</a:t>
            </a:r>
          </a:p>
          <a:p>
            <a:r>
              <a:rPr lang="en-US" dirty="0" smtClean="0"/>
              <a:t>Sean Holveck (Young Professional)</a:t>
            </a:r>
          </a:p>
        </p:txBody>
      </p:sp>
    </p:spTree>
    <p:extLst>
      <p:ext uri="{BB962C8B-B14F-4D97-AF65-F5344CB8AC3E}">
        <p14:creationId xmlns:p14="http://schemas.microsoft.com/office/powerpoint/2010/main" val="3073152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2377"/>
            <a:ext cx="3124200" cy="5105400"/>
          </a:xfrm>
        </p:spPr>
        <p:txBody>
          <a:bodyPr>
            <a:normAutofit fontScale="92500" lnSpcReduction="10000"/>
          </a:bodyPr>
          <a:lstStyle/>
          <a:p>
            <a:r>
              <a:rPr lang="en-US" dirty="0" smtClean="0"/>
              <a:t>Allows use of latest technology </a:t>
            </a:r>
          </a:p>
          <a:p>
            <a:endParaRPr lang="en-US" dirty="0" smtClean="0"/>
          </a:p>
          <a:p>
            <a:r>
              <a:rPr lang="en-US" dirty="0" smtClean="0"/>
              <a:t>Videos, photos, interactive maps and graphics</a:t>
            </a:r>
          </a:p>
          <a:p>
            <a:endParaRPr lang="en-US" dirty="0" smtClean="0"/>
          </a:p>
          <a:p>
            <a:r>
              <a:rPr lang="en-US" dirty="0" smtClean="0"/>
              <a:t>Easy to update with new/relevant examples</a:t>
            </a:r>
          </a:p>
          <a:p>
            <a:endParaRPr lang="en-US" dirty="0" smtClean="0"/>
          </a:p>
          <a:p>
            <a:r>
              <a:rPr lang="en-US" dirty="0" smtClean="0"/>
              <a:t>Translatable into 104 languages (including English)</a:t>
            </a:r>
            <a:endParaRPr lang="en-US" dirty="0"/>
          </a:p>
        </p:txBody>
      </p:sp>
      <p:sp>
        <p:nvSpPr>
          <p:cNvPr id="3" name="Text Placeholder 2"/>
          <p:cNvSpPr>
            <a:spLocks noGrp="1"/>
          </p:cNvSpPr>
          <p:nvPr>
            <p:ph type="body" sz="quarter" idx="13"/>
          </p:nvPr>
        </p:nvSpPr>
        <p:spPr/>
        <p:txBody>
          <a:bodyPr/>
          <a:lstStyle/>
          <a:p>
            <a:r>
              <a:rPr lang="en-US" dirty="0" smtClean="0"/>
              <a:t>Online Plan</a:t>
            </a:r>
            <a:endParaRPr lang="en-US" dirty="0"/>
          </a:p>
        </p:txBody>
      </p:sp>
      <p:pic>
        <p:nvPicPr>
          <p:cNvPr id="4" name="Picture 3"/>
          <p:cNvPicPr>
            <a:picLocks noChangeAspect="1"/>
          </p:cNvPicPr>
          <p:nvPr/>
        </p:nvPicPr>
        <p:blipFill rotWithShape="1">
          <a:blip r:embed="rId3"/>
          <a:srcRect l="8934" r="7691"/>
          <a:stretch/>
        </p:blipFill>
        <p:spPr>
          <a:xfrm>
            <a:off x="3076303" y="1410220"/>
            <a:ext cx="6400800" cy="5267077"/>
          </a:xfrm>
          <a:prstGeom prst="rect">
            <a:avLst/>
          </a:prstGeom>
        </p:spPr>
      </p:pic>
    </p:spTree>
    <p:extLst>
      <p:ext uri="{BB962C8B-B14F-4D97-AF65-F5344CB8AC3E}">
        <p14:creationId xmlns:p14="http://schemas.microsoft.com/office/powerpoint/2010/main" val="3122079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28600" y="2362200"/>
            <a:ext cx="4831056" cy="3314452"/>
          </a:xfrm>
          <a:prstGeom prst="rect">
            <a:avLst/>
          </a:prstGeom>
          <a:ln>
            <a:solidFill>
              <a:srgbClr val="000000">
                <a:alpha val="25098"/>
              </a:srgbClr>
            </a:solidFill>
          </a:ln>
        </p:spPr>
      </p:pic>
      <p:sp>
        <p:nvSpPr>
          <p:cNvPr id="3" name="Text Placeholder 2"/>
          <p:cNvSpPr>
            <a:spLocks noGrp="1"/>
          </p:cNvSpPr>
          <p:nvPr>
            <p:ph type="body" sz="quarter" idx="13"/>
          </p:nvPr>
        </p:nvSpPr>
        <p:spPr/>
        <p:txBody>
          <a:bodyPr/>
          <a:lstStyle/>
          <a:p>
            <a:r>
              <a:rPr lang="en-US" dirty="0" smtClean="0"/>
              <a:t>Online Plan</a:t>
            </a:r>
            <a:endParaRPr lang="en-US" dirty="0"/>
          </a:p>
        </p:txBody>
      </p:sp>
      <p:pic>
        <p:nvPicPr>
          <p:cNvPr id="8" name="Picture 7"/>
          <p:cNvPicPr>
            <a:picLocks noChangeAspect="1"/>
          </p:cNvPicPr>
          <p:nvPr/>
        </p:nvPicPr>
        <p:blipFill rotWithShape="1">
          <a:blip r:embed="rId4"/>
          <a:srcRect l="28332" t="29794" r="6662" b="1"/>
          <a:stretch/>
        </p:blipFill>
        <p:spPr>
          <a:xfrm>
            <a:off x="6674719" y="1583778"/>
            <a:ext cx="2296408" cy="2300287"/>
          </a:xfrm>
          <a:prstGeom prst="ellipse">
            <a:avLst/>
          </a:prstGeom>
          <a:ln>
            <a:noFill/>
          </a:ln>
          <a:effectLst>
            <a:softEdge rad="112500"/>
          </a:effectLst>
        </p:spPr>
      </p:pic>
      <p:pic>
        <p:nvPicPr>
          <p:cNvPr id="9" name="Picture 8"/>
          <p:cNvPicPr>
            <a:picLocks noChangeAspect="1"/>
          </p:cNvPicPr>
          <p:nvPr/>
        </p:nvPicPr>
        <p:blipFill rotWithShape="1">
          <a:blip r:embed="rId5"/>
          <a:srcRect l="35025" t="29779"/>
          <a:stretch/>
        </p:blipFill>
        <p:spPr>
          <a:xfrm>
            <a:off x="4617473" y="2982435"/>
            <a:ext cx="2333905" cy="2298994"/>
          </a:xfrm>
          <a:prstGeom prst="ellipse">
            <a:avLst/>
          </a:prstGeom>
          <a:ln>
            <a:noFill/>
          </a:ln>
          <a:effectLst>
            <a:softEdge rad="112500"/>
          </a:effectLst>
        </p:spPr>
      </p:pic>
      <p:pic>
        <p:nvPicPr>
          <p:cNvPr id="10" name="Picture 9"/>
          <p:cNvPicPr>
            <a:picLocks noChangeAspect="1"/>
          </p:cNvPicPr>
          <p:nvPr/>
        </p:nvPicPr>
        <p:blipFill rotWithShape="1">
          <a:blip r:embed="rId6"/>
          <a:srcRect l="31595" t="30333"/>
          <a:stretch/>
        </p:blipFill>
        <p:spPr>
          <a:xfrm>
            <a:off x="6764044" y="4379798"/>
            <a:ext cx="2306753" cy="2271841"/>
          </a:xfrm>
          <a:prstGeom prst="ellipse">
            <a:avLst/>
          </a:prstGeom>
          <a:ln>
            <a:noFill/>
          </a:ln>
          <a:effectLst>
            <a:softEdge rad="112500"/>
          </a:effectLst>
        </p:spPr>
      </p:pic>
      <p:sp>
        <p:nvSpPr>
          <p:cNvPr id="12" name="Oval 11"/>
          <p:cNvSpPr/>
          <p:nvPr/>
        </p:nvSpPr>
        <p:spPr>
          <a:xfrm>
            <a:off x="2895600" y="2286000"/>
            <a:ext cx="533400" cy="228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12" idx="6"/>
          </p:cNvCxnSpPr>
          <p:nvPr/>
        </p:nvCxnSpPr>
        <p:spPr>
          <a:xfrm>
            <a:off x="3429000" y="2400300"/>
            <a:ext cx="3347965" cy="0"/>
          </a:xfrm>
          <a:prstGeom prst="line">
            <a:avLst/>
          </a:prstGeom>
          <a:ln w="19050">
            <a:solidFill>
              <a:srgbClr val="00B050"/>
            </a:solidFill>
            <a:tailEnd type="diamo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76965" y="2402663"/>
            <a:ext cx="0" cy="3276351"/>
          </a:xfrm>
          <a:prstGeom prst="line">
            <a:avLst/>
          </a:prstGeom>
          <a:ln w="19050">
            <a:solidFill>
              <a:srgbClr val="00B050"/>
            </a:solidFill>
            <a:tailEnd type="diamon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83301" y="3978043"/>
            <a:ext cx="854721" cy="307777"/>
          </a:xfrm>
          <a:prstGeom prst="rect">
            <a:avLst/>
          </a:prstGeom>
          <a:noFill/>
        </p:spPr>
        <p:txBody>
          <a:bodyPr wrap="none" rtlCol="0">
            <a:spAutoFit/>
          </a:bodyPr>
          <a:lstStyle/>
          <a:p>
            <a:r>
              <a:rPr lang="en-US" sz="1400" dirty="0" smtClean="0"/>
              <a:t>Japanese</a:t>
            </a:r>
            <a:endParaRPr lang="en-US" sz="1400" dirty="0"/>
          </a:p>
        </p:txBody>
      </p:sp>
      <p:sp>
        <p:nvSpPr>
          <p:cNvPr id="18" name="TextBox 17"/>
          <p:cNvSpPr txBox="1"/>
          <p:nvPr/>
        </p:nvSpPr>
        <p:spPr>
          <a:xfrm>
            <a:off x="6021193" y="2114285"/>
            <a:ext cx="859531" cy="307777"/>
          </a:xfrm>
          <a:prstGeom prst="rect">
            <a:avLst/>
          </a:prstGeom>
          <a:noFill/>
        </p:spPr>
        <p:txBody>
          <a:bodyPr wrap="none" rtlCol="0">
            <a:spAutoFit/>
          </a:bodyPr>
          <a:lstStyle/>
          <a:p>
            <a:r>
              <a:rPr lang="en-US" sz="1400" dirty="0" smtClean="0"/>
              <a:t>Hawaiian</a:t>
            </a:r>
            <a:endParaRPr lang="en-US" sz="1400" dirty="0"/>
          </a:p>
        </p:txBody>
      </p:sp>
      <p:sp>
        <p:nvSpPr>
          <p:cNvPr id="19" name="TextBox 18"/>
          <p:cNvSpPr txBox="1"/>
          <p:nvPr/>
        </p:nvSpPr>
        <p:spPr>
          <a:xfrm>
            <a:off x="6131288" y="5504868"/>
            <a:ext cx="639342" cy="307777"/>
          </a:xfrm>
          <a:prstGeom prst="rect">
            <a:avLst/>
          </a:prstGeom>
          <a:noFill/>
        </p:spPr>
        <p:txBody>
          <a:bodyPr wrap="none" rtlCol="0">
            <a:spAutoFit/>
          </a:bodyPr>
          <a:lstStyle/>
          <a:p>
            <a:r>
              <a:rPr lang="en-US" sz="1400" dirty="0" smtClean="0"/>
              <a:t>Italian</a:t>
            </a:r>
            <a:endParaRPr lang="en-US" sz="1400" dirty="0"/>
          </a:p>
        </p:txBody>
      </p:sp>
      <p:cxnSp>
        <p:nvCxnSpPr>
          <p:cNvPr id="21" name="Straight Connector 20"/>
          <p:cNvCxnSpPr/>
          <p:nvPr/>
        </p:nvCxnSpPr>
        <p:spPr>
          <a:xfrm>
            <a:off x="6776965" y="4031961"/>
            <a:ext cx="0" cy="120814"/>
          </a:xfrm>
          <a:prstGeom prst="line">
            <a:avLst/>
          </a:prstGeom>
          <a:ln w="3175">
            <a:solidFill>
              <a:srgbClr val="00B050"/>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9250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600200"/>
            <a:ext cx="3124200" cy="5105400"/>
          </a:xfrm>
        </p:spPr>
        <p:txBody>
          <a:bodyPr>
            <a:normAutofit fontScale="92500" lnSpcReduction="20000"/>
          </a:bodyPr>
          <a:lstStyle/>
          <a:p>
            <a:r>
              <a:rPr lang="en-US" dirty="0" smtClean="0"/>
              <a:t>Data tracking with single source of public input.</a:t>
            </a:r>
          </a:p>
          <a:p>
            <a:pPr lvl="1"/>
            <a:r>
              <a:rPr lang="en-US" dirty="0" smtClean="0"/>
              <a:t>Allows comprehensive analysis</a:t>
            </a:r>
          </a:p>
          <a:p>
            <a:endParaRPr lang="en-US" dirty="0" smtClean="0"/>
          </a:p>
          <a:p>
            <a:r>
              <a:rPr lang="en-US" dirty="0" smtClean="0"/>
              <a:t>Drop down menu</a:t>
            </a:r>
          </a:p>
          <a:p>
            <a:pPr lvl="1"/>
            <a:r>
              <a:rPr lang="en-US" dirty="0" smtClean="0"/>
              <a:t>Chapter Sections</a:t>
            </a:r>
          </a:p>
          <a:p>
            <a:endParaRPr lang="en-US" dirty="0" smtClean="0"/>
          </a:p>
          <a:p>
            <a:r>
              <a:rPr lang="en-US" dirty="0" smtClean="0"/>
              <a:t>Open-ended with no character limits</a:t>
            </a:r>
          </a:p>
          <a:p>
            <a:endParaRPr lang="en-US" dirty="0" smtClean="0"/>
          </a:p>
          <a:p>
            <a:r>
              <a:rPr lang="en-US" dirty="0"/>
              <a:t>Translatable into 104 languages (including English)</a:t>
            </a:r>
          </a:p>
          <a:p>
            <a:pPr marL="0" indent="0">
              <a:buNone/>
            </a:pPr>
            <a:endParaRPr lang="en-US" dirty="0" smtClean="0"/>
          </a:p>
        </p:txBody>
      </p:sp>
      <p:sp>
        <p:nvSpPr>
          <p:cNvPr id="3" name="Text Placeholder 2"/>
          <p:cNvSpPr>
            <a:spLocks noGrp="1"/>
          </p:cNvSpPr>
          <p:nvPr>
            <p:ph type="body" sz="quarter" idx="13"/>
          </p:nvPr>
        </p:nvSpPr>
        <p:spPr/>
        <p:txBody>
          <a:bodyPr/>
          <a:lstStyle/>
          <a:p>
            <a:r>
              <a:rPr lang="en-US" dirty="0" smtClean="0"/>
              <a:t>Online Input</a:t>
            </a:r>
            <a:endParaRPr lang="en-US" dirty="0"/>
          </a:p>
        </p:txBody>
      </p:sp>
      <p:pic>
        <p:nvPicPr>
          <p:cNvPr id="4" name="Picture 3"/>
          <p:cNvPicPr>
            <a:picLocks noChangeAspect="1"/>
          </p:cNvPicPr>
          <p:nvPr/>
        </p:nvPicPr>
        <p:blipFill rotWithShape="1">
          <a:blip r:embed="rId3"/>
          <a:srcRect l="58846" t="6254" r="21790" b="41280"/>
          <a:stretch/>
        </p:blipFill>
        <p:spPr>
          <a:xfrm>
            <a:off x="3301961" y="1524000"/>
            <a:ext cx="5870342" cy="5505450"/>
          </a:xfrm>
          <a:prstGeom prst="rect">
            <a:avLst/>
          </a:prstGeom>
        </p:spPr>
      </p:pic>
    </p:spTree>
    <p:extLst>
      <p:ext uri="{BB962C8B-B14F-4D97-AF65-F5344CB8AC3E}">
        <p14:creationId xmlns:p14="http://schemas.microsoft.com/office/powerpoint/2010/main" val="9891921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3"/>
          </p:nvPr>
        </p:nvSpPr>
        <p:spPr/>
        <p:txBody>
          <a:bodyPr/>
          <a:lstStyle/>
          <a:p>
            <a:r>
              <a:rPr lang="en-US" dirty="0" smtClean="0"/>
              <a:t>Online Input</a:t>
            </a:r>
            <a:endParaRPr lang="en-US" dirty="0"/>
          </a:p>
        </p:txBody>
      </p:sp>
      <p:pic>
        <p:nvPicPr>
          <p:cNvPr id="5" name="Picture 4"/>
          <p:cNvPicPr>
            <a:picLocks noChangeAspect="1"/>
          </p:cNvPicPr>
          <p:nvPr/>
        </p:nvPicPr>
        <p:blipFill rotWithShape="1">
          <a:blip r:embed="rId3"/>
          <a:srcRect l="59998" t="6668" r="22310" b="43333"/>
          <a:stretch/>
        </p:blipFill>
        <p:spPr>
          <a:xfrm>
            <a:off x="152400" y="1524000"/>
            <a:ext cx="5374640" cy="5257800"/>
          </a:xfrm>
          <a:prstGeom prst="rect">
            <a:avLst/>
          </a:prstGeom>
        </p:spPr>
      </p:pic>
      <p:pic>
        <p:nvPicPr>
          <p:cNvPr id="6" name="Picture 5"/>
          <p:cNvPicPr>
            <a:picLocks noChangeAspect="1"/>
          </p:cNvPicPr>
          <p:nvPr/>
        </p:nvPicPr>
        <p:blipFill>
          <a:blip r:embed="rId4"/>
          <a:stretch>
            <a:fillRect/>
          </a:stretch>
        </p:blipFill>
        <p:spPr>
          <a:xfrm>
            <a:off x="5257800" y="1826987"/>
            <a:ext cx="2346447" cy="2000250"/>
          </a:xfrm>
          <a:prstGeom prst="rect">
            <a:avLst/>
          </a:prstGeom>
        </p:spPr>
      </p:pic>
      <p:pic>
        <p:nvPicPr>
          <p:cNvPr id="7" name="Picture 6"/>
          <p:cNvPicPr>
            <a:picLocks noChangeAspect="1"/>
          </p:cNvPicPr>
          <p:nvPr/>
        </p:nvPicPr>
        <p:blipFill>
          <a:blip r:embed="rId5"/>
          <a:stretch>
            <a:fillRect/>
          </a:stretch>
        </p:blipFill>
        <p:spPr>
          <a:xfrm>
            <a:off x="6059548" y="3352800"/>
            <a:ext cx="2085975" cy="1767390"/>
          </a:xfrm>
          <a:prstGeom prst="rect">
            <a:avLst/>
          </a:prstGeom>
        </p:spPr>
      </p:pic>
      <p:pic>
        <p:nvPicPr>
          <p:cNvPr id="8" name="Picture 7"/>
          <p:cNvPicPr>
            <a:picLocks noChangeAspect="1"/>
          </p:cNvPicPr>
          <p:nvPr/>
        </p:nvPicPr>
        <p:blipFill>
          <a:blip r:embed="rId6"/>
          <a:stretch>
            <a:fillRect/>
          </a:stretch>
        </p:blipFill>
        <p:spPr>
          <a:xfrm>
            <a:off x="6801397" y="4738098"/>
            <a:ext cx="2156042" cy="1840138"/>
          </a:xfrm>
          <a:prstGeom prst="rect">
            <a:avLst/>
          </a:prstGeom>
        </p:spPr>
      </p:pic>
      <p:sp>
        <p:nvSpPr>
          <p:cNvPr id="9" name="Oval 8"/>
          <p:cNvSpPr/>
          <p:nvPr/>
        </p:nvSpPr>
        <p:spPr>
          <a:xfrm>
            <a:off x="3896490" y="1431985"/>
            <a:ext cx="625353" cy="373724"/>
          </a:xfrm>
          <a:prstGeom prst="ellipse">
            <a:avLst/>
          </a:prstGeom>
          <a:noFill/>
          <a:ln w="1905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3" name="Straight Connector 12"/>
          <p:cNvCxnSpPr/>
          <p:nvPr/>
        </p:nvCxnSpPr>
        <p:spPr>
          <a:xfrm>
            <a:off x="4209166" y="1805709"/>
            <a:ext cx="0" cy="385245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209166" y="2895600"/>
            <a:ext cx="1015209" cy="0"/>
          </a:xfrm>
          <a:prstGeom prst="straightConnector1">
            <a:avLst/>
          </a:prstGeom>
          <a:ln w="190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09166" y="4343400"/>
            <a:ext cx="1810634" cy="0"/>
          </a:xfrm>
          <a:prstGeom prst="straightConnector1">
            <a:avLst/>
          </a:prstGeom>
          <a:ln w="19050">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209166" y="5658167"/>
            <a:ext cx="2496434" cy="0"/>
          </a:xfrm>
          <a:prstGeom prst="straightConnector1">
            <a:avLst/>
          </a:prstGeom>
          <a:ln w="19050">
            <a:solidFill>
              <a:srgbClr val="00B050"/>
            </a:solidFill>
            <a:tailEnd type="ova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82019" y="2628065"/>
            <a:ext cx="1052532" cy="307777"/>
          </a:xfrm>
          <a:prstGeom prst="rect">
            <a:avLst/>
          </a:prstGeom>
          <a:noFill/>
        </p:spPr>
        <p:txBody>
          <a:bodyPr wrap="none" rtlCol="0">
            <a:spAutoFit/>
          </a:bodyPr>
          <a:lstStyle/>
          <a:p>
            <a:r>
              <a:rPr lang="en-US" sz="1400" dirty="0" smtClean="0"/>
              <a:t>Vietnamese</a:t>
            </a:r>
            <a:endParaRPr lang="en-US" sz="1400" dirty="0"/>
          </a:p>
        </p:txBody>
      </p:sp>
      <p:sp>
        <p:nvSpPr>
          <p:cNvPr id="22" name="TextBox 21"/>
          <p:cNvSpPr txBox="1"/>
          <p:nvPr/>
        </p:nvSpPr>
        <p:spPr>
          <a:xfrm>
            <a:off x="4182019" y="4063598"/>
            <a:ext cx="700000" cy="307777"/>
          </a:xfrm>
          <a:prstGeom prst="rect">
            <a:avLst/>
          </a:prstGeom>
          <a:noFill/>
        </p:spPr>
        <p:txBody>
          <a:bodyPr wrap="none" rtlCol="0">
            <a:spAutoFit/>
          </a:bodyPr>
          <a:lstStyle/>
          <a:p>
            <a:r>
              <a:rPr lang="en-US" sz="1400" dirty="0" smtClean="0"/>
              <a:t>Korean</a:t>
            </a:r>
            <a:endParaRPr lang="en-US" sz="1400" dirty="0"/>
          </a:p>
        </p:txBody>
      </p:sp>
      <p:sp>
        <p:nvSpPr>
          <p:cNvPr id="23" name="TextBox 22"/>
          <p:cNvSpPr txBox="1"/>
          <p:nvPr/>
        </p:nvSpPr>
        <p:spPr>
          <a:xfrm>
            <a:off x="4182019" y="5384599"/>
            <a:ext cx="748923" cy="307777"/>
          </a:xfrm>
          <a:prstGeom prst="rect">
            <a:avLst/>
          </a:prstGeom>
          <a:noFill/>
        </p:spPr>
        <p:txBody>
          <a:bodyPr wrap="none" rtlCol="0">
            <a:spAutoFit/>
          </a:bodyPr>
          <a:lstStyle/>
          <a:p>
            <a:r>
              <a:rPr lang="en-US" sz="1400" dirty="0" smtClean="0"/>
              <a:t>Spanish</a:t>
            </a:r>
            <a:endParaRPr lang="en-US" sz="1400" dirty="0"/>
          </a:p>
        </p:txBody>
      </p:sp>
    </p:spTree>
    <p:extLst>
      <p:ext uri="{BB962C8B-B14F-4D97-AF65-F5344CB8AC3E}">
        <p14:creationId xmlns:p14="http://schemas.microsoft.com/office/powerpoint/2010/main" val="26890289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54163" y="4495800"/>
            <a:ext cx="4495800" cy="1905000"/>
          </a:xfrm>
        </p:spPr>
        <p:txBody>
          <a:bodyPr>
            <a:normAutofit/>
          </a:bodyPr>
          <a:lstStyle/>
          <a:p>
            <a:pPr marL="457200" lvl="1" indent="0" algn="ctr">
              <a:buNone/>
            </a:pPr>
            <a:r>
              <a:rPr lang="en-US" dirty="0" smtClean="0"/>
              <a:t>Carl Schueler </a:t>
            </a:r>
          </a:p>
          <a:p>
            <a:pPr marL="457200" lvl="1" indent="0" algn="ctr">
              <a:buNone/>
            </a:pPr>
            <a:r>
              <a:rPr lang="en-US" dirty="0" smtClean="0">
                <a:hlinkClick r:id="rId3"/>
              </a:rPr>
              <a:t>cschueler@springsgov.com</a:t>
            </a:r>
            <a:endParaRPr lang="en-US" dirty="0" smtClean="0"/>
          </a:p>
          <a:p>
            <a:pPr marL="457200" lvl="1" indent="0" algn="ctr">
              <a:buNone/>
            </a:pPr>
            <a:r>
              <a:rPr lang="en-US" dirty="0" smtClean="0"/>
              <a:t>(719)385-5391 (office)</a:t>
            </a:r>
          </a:p>
        </p:txBody>
      </p:sp>
      <p:sp>
        <p:nvSpPr>
          <p:cNvPr id="3" name="Text Placeholder 2"/>
          <p:cNvSpPr>
            <a:spLocks noGrp="1"/>
          </p:cNvSpPr>
          <p:nvPr>
            <p:ph type="body" sz="quarter" idx="13"/>
          </p:nvPr>
        </p:nvSpPr>
        <p:spPr/>
        <p:txBody>
          <a:bodyPr>
            <a:normAutofit/>
          </a:bodyPr>
          <a:lstStyle/>
          <a:p>
            <a:r>
              <a:rPr lang="en-US" dirty="0" smtClean="0"/>
              <a:t>Questions and observations?</a:t>
            </a:r>
          </a:p>
          <a:p>
            <a:endParaRPr lang="en-US" dirty="0"/>
          </a:p>
        </p:txBody>
      </p:sp>
      <p:pic>
        <p:nvPicPr>
          <p:cNvPr id="4" name="Picture 2" descr="O:\Projects\2016\165030 Colorado Springs Comp Plan\05GRAPHICS\PlanCOS_Logo\PlanCOS 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2274" b="38712"/>
          <a:stretch/>
        </p:blipFill>
        <p:spPr bwMode="auto">
          <a:xfrm>
            <a:off x="211454" y="2810374"/>
            <a:ext cx="8721092" cy="128133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p:cNvSpPr txBox="1">
            <a:spLocks/>
          </p:cNvSpPr>
          <p:nvPr/>
        </p:nvSpPr>
        <p:spPr>
          <a:xfrm>
            <a:off x="0" y="4495800"/>
            <a:ext cx="4495800"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Font typeface="Arial" panose="020B0604020202020204" pitchFamily="34" charset="0"/>
              <a:buNone/>
            </a:pPr>
            <a:r>
              <a:rPr lang="en-US" dirty="0" smtClean="0"/>
              <a:t>Peter Wysocki</a:t>
            </a:r>
          </a:p>
          <a:p>
            <a:pPr marL="457200" lvl="1" indent="0" algn="ctr">
              <a:buFont typeface="Arial" panose="020B0604020202020204" pitchFamily="34" charset="0"/>
              <a:buNone/>
            </a:pPr>
            <a:r>
              <a:rPr lang="en-US" dirty="0" smtClean="0">
                <a:hlinkClick r:id="rId3"/>
              </a:rPr>
              <a:t>pwysocki@springsgov.com</a:t>
            </a:r>
            <a:endParaRPr lang="en-US" dirty="0" smtClean="0"/>
          </a:p>
          <a:p>
            <a:pPr marL="457200" lvl="1" indent="0" algn="ctr">
              <a:buFont typeface="Arial" panose="020B0604020202020204" pitchFamily="34" charset="0"/>
              <a:buNone/>
            </a:pPr>
            <a:r>
              <a:rPr lang="en-US" dirty="0" smtClean="0"/>
              <a:t>(719)385-5347 (office)</a:t>
            </a:r>
          </a:p>
          <a:p>
            <a:pPr marL="457200" lvl="1" indent="0">
              <a:buFont typeface="Arial" panose="020B0604020202020204" pitchFamily="34" charset="0"/>
              <a:buNone/>
            </a:pPr>
            <a:endParaRPr lang="en-US" dirty="0" smtClean="0"/>
          </a:p>
        </p:txBody>
      </p:sp>
    </p:spTree>
    <p:extLst>
      <p:ext uri="{BB962C8B-B14F-4D97-AF65-F5344CB8AC3E}">
        <p14:creationId xmlns:p14="http://schemas.microsoft.com/office/powerpoint/2010/main" val="160142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600200"/>
            <a:ext cx="4114800" cy="5105400"/>
          </a:xfrm>
        </p:spPr>
        <p:txBody>
          <a:bodyPr>
            <a:normAutofit fontScale="92500" lnSpcReduction="10000"/>
          </a:bodyPr>
          <a:lstStyle/>
          <a:p>
            <a:pPr marL="457200" lvl="1" indent="0">
              <a:buNone/>
            </a:pPr>
            <a:r>
              <a:rPr lang="en-US" dirty="0" smtClean="0"/>
              <a:t>Logan Simpson </a:t>
            </a:r>
          </a:p>
          <a:p>
            <a:pPr lvl="1"/>
            <a:r>
              <a:rPr lang="en-US" sz="1900" dirty="0" smtClean="0"/>
              <a:t>Bruce Meighen- lead</a:t>
            </a:r>
          </a:p>
          <a:p>
            <a:pPr lvl="1"/>
            <a:r>
              <a:rPr lang="en-US" sz="1900" dirty="0" smtClean="0"/>
              <a:t>Megan Moore- PM</a:t>
            </a:r>
          </a:p>
          <a:p>
            <a:pPr lvl="1"/>
            <a:r>
              <a:rPr lang="en-US" sz="1900" dirty="0" smtClean="0"/>
              <a:t>Miriam McGilvray- PM and primary drafter</a:t>
            </a:r>
          </a:p>
          <a:p>
            <a:pPr marL="457200" lvl="1" indent="0">
              <a:buNone/>
            </a:pPr>
            <a:endParaRPr lang="en-US" dirty="0" smtClean="0"/>
          </a:p>
          <a:p>
            <a:pPr marL="457200" lvl="1" indent="0">
              <a:buNone/>
            </a:pPr>
            <a:r>
              <a:rPr lang="en-US" dirty="0" smtClean="0"/>
              <a:t>City Planning Staff</a:t>
            </a:r>
          </a:p>
          <a:p>
            <a:pPr lvl="1"/>
            <a:r>
              <a:rPr lang="en-US" sz="1900" dirty="0" smtClean="0"/>
              <a:t>Peter Wysocki- lead</a:t>
            </a:r>
          </a:p>
          <a:p>
            <a:pPr lvl="1"/>
            <a:r>
              <a:rPr lang="en-US" sz="1900" dirty="0" smtClean="0"/>
              <a:t>Carl Schueler- PM</a:t>
            </a:r>
          </a:p>
          <a:p>
            <a:pPr lvl="1"/>
            <a:r>
              <a:rPr lang="en-US" sz="1900" dirty="0" smtClean="0"/>
              <a:t>Conrad Olmedo- key support and public process lead</a:t>
            </a:r>
          </a:p>
          <a:p>
            <a:pPr lvl="1"/>
            <a:r>
              <a:rPr lang="en-US" sz="1900" dirty="0" smtClean="0"/>
              <a:t>Page Saulsbury- key support and mapping- data lead</a:t>
            </a:r>
          </a:p>
          <a:p>
            <a:pPr marL="457200" lvl="1" indent="0">
              <a:buNone/>
            </a:pPr>
            <a:r>
              <a:rPr lang="en-US" dirty="0"/>
              <a:t>	</a:t>
            </a:r>
            <a:r>
              <a:rPr lang="en-US" dirty="0" smtClean="0"/>
              <a:t>	</a:t>
            </a:r>
          </a:p>
          <a:p>
            <a:pPr marL="457200" lvl="1" indent="0">
              <a:buNone/>
            </a:pPr>
            <a:r>
              <a:rPr lang="en-US" dirty="0"/>
              <a:t>	</a:t>
            </a:r>
            <a:r>
              <a:rPr lang="en-US" dirty="0" smtClean="0"/>
              <a:t>	</a:t>
            </a:r>
          </a:p>
          <a:p>
            <a:pPr marL="457200" lvl="1" indent="0">
              <a:buNone/>
            </a:pPr>
            <a:endParaRPr lang="en-US" dirty="0" smtClean="0"/>
          </a:p>
          <a:p>
            <a:pPr lvl="2"/>
            <a:endParaRPr lang="en-US" dirty="0" smtClean="0"/>
          </a:p>
        </p:txBody>
      </p:sp>
      <p:sp>
        <p:nvSpPr>
          <p:cNvPr id="3" name="Text Placeholder 2"/>
          <p:cNvSpPr>
            <a:spLocks noGrp="1"/>
          </p:cNvSpPr>
          <p:nvPr>
            <p:ph type="body" sz="quarter" idx="13"/>
          </p:nvPr>
        </p:nvSpPr>
        <p:spPr/>
        <p:txBody>
          <a:bodyPr>
            <a:normAutofit/>
          </a:bodyPr>
          <a:lstStyle/>
          <a:p>
            <a:r>
              <a:rPr lang="en-US" dirty="0" smtClean="0"/>
              <a:t>Staff and consultants</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084" y="3429001"/>
            <a:ext cx="5137916" cy="3429000"/>
          </a:xfrm>
          <a:prstGeom prst="rect">
            <a:avLst/>
          </a:prstGeom>
        </p:spPr>
      </p:pic>
      <p:sp>
        <p:nvSpPr>
          <p:cNvPr id="6" name="Content Placeholder 1"/>
          <p:cNvSpPr txBox="1">
            <a:spLocks/>
          </p:cNvSpPr>
          <p:nvPr/>
        </p:nvSpPr>
        <p:spPr>
          <a:xfrm>
            <a:off x="4419600" y="1613263"/>
            <a:ext cx="3886200" cy="20552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dirty="0" smtClean="0"/>
              <a:t>Entire City Staff team</a:t>
            </a:r>
          </a:p>
          <a:p>
            <a:pPr lvl="1"/>
            <a:r>
              <a:rPr lang="en-US" sz="1900" dirty="0" smtClean="0"/>
              <a:t>Public Communications team</a:t>
            </a:r>
          </a:p>
          <a:p>
            <a:pPr lvl="1"/>
            <a:r>
              <a:rPr lang="en-US" sz="1900" dirty="0" smtClean="0"/>
              <a:t>Technical Support Team </a:t>
            </a:r>
            <a:endParaRPr lang="en-US" dirty="0" smtClean="0"/>
          </a:p>
          <a:p>
            <a:pPr marL="457200" lvl="1" indent="0">
              <a:buFont typeface="Arial" panose="020B0604020202020204" pitchFamily="34" charset="0"/>
              <a:buNone/>
            </a:pPr>
            <a:endParaRPr lang="en-US" dirty="0" smtClean="0"/>
          </a:p>
          <a:p>
            <a:pPr lvl="2"/>
            <a:endParaRPr lang="en-US" dirty="0" smtClean="0"/>
          </a:p>
        </p:txBody>
      </p:sp>
    </p:spTree>
    <p:extLst>
      <p:ext uri="{BB962C8B-B14F-4D97-AF65-F5344CB8AC3E}">
        <p14:creationId xmlns:p14="http://schemas.microsoft.com/office/powerpoint/2010/main" val="434408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Summer Schedule</a:t>
            </a:r>
            <a:endParaRPr lang="en-US" dirty="0"/>
          </a:p>
        </p:txBody>
      </p:sp>
      <p:sp>
        <p:nvSpPr>
          <p:cNvPr id="5" name="Content Placeholder 4"/>
          <p:cNvSpPr>
            <a:spLocks noGrp="1"/>
          </p:cNvSpPr>
          <p:nvPr>
            <p:ph idx="1"/>
          </p:nvPr>
        </p:nvSpPr>
        <p:spPr>
          <a:xfrm>
            <a:off x="452846" y="1524000"/>
            <a:ext cx="3657600" cy="4800600"/>
          </a:xfrm>
        </p:spPr>
        <p:txBody>
          <a:bodyPr/>
          <a:lstStyle/>
          <a:p>
            <a:r>
              <a:rPr lang="en-US" u="sng" dirty="0" smtClean="0"/>
              <a:t>Press Conference/ Public Release</a:t>
            </a:r>
          </a:p>
          <a:p>
            <a:pPr lvl="1"/>
            <a:r>
              <a:rPr lang="en-US" dirty="0" smtClean="0"/>
              <a:t>June 25</a:t>
            </a:r>
            <a:r>
              <a:rPr lang="en-US" baseline="30000" dirty="0" smtClean="0"/>
              <a:t>th</a:t>
            </a:r>
          </a:p>
          <a:p>
            <a:pPr lvl="1"/>
            <a:endParaRPr lang="en-US" dirty="0" smtClean="0"/>
          </a:p>
          <a:p>
            <a:r>
              <a:rPr lang="en-US" u="sng" dirty="0" smtClean="0"/>
              <a:t>Web Availability for Community Comment</a:t>
            </a:r>
          </a:p>
          <a:p>
            <a:pPr lvl="1"/>
            <a:r>
              <a:rPr lang="en-US" dirty="0" smtClean="0"/>
              <a:t>June 25</a:t>
            </a:r>
            <a:r>
              <a:rPr lang="en-US" baseline="30000" dirty="0" smtClean="0"/>
              <a:t>th</a:t>
            </a:r>
            <a:r>
              <a:rPr lang="en-US" dirty="0" smtClean="0"/>
              <a:t>- August 6</a:t>
            </a:r>
            <a:r>
              <a:rPr lang="en-US" baseline="30000" dirty="0" smtClean="0"/>
              <a:t>th</a:t>
            </a:r>
            <a:endParaRPr lang="en-US" dirty="0" smtClean="0"/>
          </a:p>
          <a:p>
            <a:pPr marL="457200" lvl="1" indent="0">
              <a:buNone/>
            </a:pPr>
            <a:endParaRPr lang="en-US" dirty="0" smtClean="0"/>
          </a:p>
          <a:p>
            <a:pPr lvl="1"/>
            <a:endParaRPr lang="en-US" dirty="0" smtClean="0"/>
          </a:p>
          <a:p>
            <a:pPr lvl="1"/>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446" y="3498103"/>
            <a:ext cx="5033554" cy="3359897"/>
          </a:xfrm>
          <a:prstGeom prst="rect">
            <a:avLst/>
          </a:prstGeom>
        </p:spPr>
      </p:pic>
      <p:sp>
        <p:nvSpPr>
          <p:cNvPr id="6" name="Content Placeholder 4"/>
          <p:cNvSpPr txBox="1">
            <a:spLocks/>
          </p:cNvSpPr>
          <p:nvPr/>
        </p:nvSpPr>
        <p:spPr>
          <a:xfrm>
            <a:off x="4229100" y="1524000"/>
            <a:ext cx="4838700" cy="2133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u="sng" dirty="0" smtClean="0"/>
              <a:t>City Council Open Houses</a:t>
            </a:r>
          </a:p>
          <a:p>
            <a:pPr lvl="1"/>
            <a:r>
              <a:rPr lang="en-US" dirty="0" smtClean="0"/>
              <a:t>July 11</a:t>
            </a:r>
            <a:r>
              <a:rPr lang="en-US" baseline="30000" dirty="0" smtClean="0"/>
              <a:t>th</a:t>
            </a:r>
            <a:r>
              <a:rPr lang="en-US" dirty="0" smtClean="0"/>
              <a:t>- ? </a:t>
            </a:r>
          </a:p>
          <a:p>
            <a:pPr lvl="1"/>
            <a:r>
              <a:rPr lang="en-US" dirty="0" smtClean="0"/>
              <a:t>7 total (6 districts and at-large)</a:t>
            </a:r>
          </a:p>
          <a:p>
            <a:pPr lvl="1"/>
            <a:r>
              <a:rPr lang="en-US" dirty="0" smtClean="0"/>
              <a:t>Focus for in-person outreach</a:t>
            </a:r>
          </a:p>
          <a:p>
            <a:pPr lvl="1"/>
            <a:endParaRPr lang="en-US" dirty="0"/>
          </a:p>
        </p:txBody>
      </p:sp>
    </p:spTree>
    <p:extLst>
      <p:ext uri="{BB962C8B-B14F-4D97-AF65-F5344CB8AC3E}">
        <p14:creationId xmlns:p14="http://schemas.microsoft.com/office/powerpoint/2010/main" val="1544732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3352800" cy="5105400"/>
          </a:xfrm>
        </p:spPr>
        <p:txBody>
          <a:bodyPr>
            <a:normAutofit/>
          </a:bodyPr>
          <a:lstStyle/>
          <a:p>
            <a:r>
              <a:rPr lang="en-US" dirty="0" smtClean="0"/>
              <a:t>Key board and commission updates- summer</a:t>
            </a:r>
          </a:p>
          <a:p>
            <a:r>
              <a:rPr lang="en-US" dirty="0" smtClean="0"/>
              <a:t>Web-based public input </a:t>
            </a:r>
          </a:p>
          <a:p>
            <a:pPr lvl="1"/>
            <a:r>
              <a:rPr lang="en-US" sz="1800" dirty="0" smtClean="0"/>
              <a:t>June 25</a:t>
            </a:r>
            <a:r>
              <a:rPr lang="en-US" sz="1800" baseline="30000" dirty="0" smtClean="0"/>
              <a:t>th</a:t>
            </a:r>
            <a:r>
              <a:rPr lang="en-US" sz="1800" dirty="0" smtClean="0"/>
              <a:t> to August 6th </a:t>
            </a:r>
          </a:p>
          <a:p>
            <a:r>
              <a:rPr lang="en-US" dirty="0" smtClean="0"/>
              <a:t>Staff and Steering Committee review- </a:t>
            </a:r>
            <a:r>
              <a:rPr lang="en-US" sz="1800" dirty="0" smtClean="0"/>
              <a:t>August</a:t>
            </a:r>
          </a:p>
          <a:p>
            <a:r>
              <a:rPr lang="en-US" dirty="0" smtClean="0"/>
              <a:t>Board and commission endorsements</a:t>
            </a:r>
          </a:p>
          <a:p>
            <a:pPr lvl="1"/>
            <a:r>
              <a:rPr lang="en-US" sz="1800" dirty="0" smtClean="0"/>
              <a:t>September</a:t>
            </a:r>
            <a:endParaRPr lang="en-US" dirty="0" smtClean="0"/>
          </a:p>
          <a:p>
            <a:pPr lvl="1"/>
            <a:endParaRPr lang="en-US" dirty="0"/>
          </a:p>
        </p:txBody>
      </p:sp>
      <p:sp>
        <p:nvSpPr>
          <p:cNvPr id="3" name="Text Placeholder 2"/>
          <p:cNvSpPr>
            <a:spLocks noGrp="1"/>
          </p:cNvSpPr>
          <p:nvPr>
            <p:ph type="body" sz="quarter" idx="13"/>
          </p:nvPr>
        </p:nvSpPr>
        <p:spPr/>
        <p:txBody>
          <a:bodyPr>
            <a:normAutofit/>
          </a:bodyPr>
          <a:lstStyle/>
          <a:p>
            <a:r>
              <a:rPr lang="en-US" dirty="0" smtClean="0"/>
              <a:t>Review and Adoption Schedule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573" y="3352800"/>
            <a:ext cx="5251427" cy="3505200"/>
          </a:xfrm>
          <a:prstGeom prst="rect">
            <a:avLst/>
          </a:prstGeom>
        </p:spPr>
      </p:pic>
      <p:sp>
        <p:nvSpPr>
          <p:cNvPr id="5" name="Content Placeholder 1"/>
          <p:cNvSpPr txBox="1">
            <a:spLocks/>
          </p:cNvSpPr>
          <p:nvPr/>
        </p:nvSpPr>
        <p:spPr>
          <a:xfrm>
            <a:off x="4090693" y="1593669"/>
            <a:ext cx="5105400" cy="182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Planning Commission </a:t>
            </a:r>
          </a:p>
          <a:p>
            <a:pPr lvl="1"/>
            <a:r>
              <a:rPr lang="en-US" dirty="0" smtClean="0"/>
              <a:t>September- October</a:t>
            </a:r>
          </a:p>
          <a:p>
            <a:r>
              <a:rPr lang="en-US" dirty="0" smtClean="0"/>
              <a:t>Council</a:t>
            </a:r>
          </a:p>
          <a:p>
            <a:pPr lvl="1"/>
            <a:r>
              <a:rPr lang="en-US" dirty="0" smtClean="0"/>
              <a:t>October to December</a:t>
            </a:r>
          </a:p>
          <a:p>
            <a:pPr marL="457200" lvl="1" indent="0">
              <a:buFont typeface="Arial" panose="020B0604020202020204" pitchFamily="34" charset="0"/>
              <a:buNone/>
            </a:pPr>
            <a:endParaRPr lang="en-US" dirty="0" smtClean="0"/>
          </a:p>
          <a:p>
            <a:pPr lvl="1"/>
            <a:endParaRPr lang="en-US" dirty="0"/>
          </a:p>
        </p:txBody>
      </p:sp>
    </p:spTree>
    <p:extLst>
      <p:ext uri="{BB962C8B-B14F-4D97-AF65-F5344CB8AC3E}">
        <p14:creationId xmlns:p14="http://schemas.microsoft.com/office/powerpoint/2010/main" val="153444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5089"/>
            <a:ext cx="3962400" cy="4876800"/>
          </a:xfrm>
        </p:spPr>
        <p:txBody>
          <a:bodyPr>
            <a:normAutofit/>
          </a:bodyPr>
          <a:lstStyle/>
          <a:p>
            <a:pPr lvl="1">
              <a:buFont typeface="Arial" panose="020B0604020202020204" pitchFamily="34" charset="0"/>
              <a:buChar char="•"/>
            </a:pPr>
            <a:r>
              <a:rPr lang="en-US" dirty="0" smtClean="0"/>
              <a:t>High level plan</a:t>
            </a:r>
          </a:p>
          <a:p>
            <a:pPr lvl="2"/>
            <a:r>
              <a:rPr lang="en-US" dirty="0" smtClean="0"/>
              <a:t>Depends on other plans and initiatives</a:t>
            </a:r>
          </a:p>
          <a:p>
            <a:pPr lvl="1">
              <a:buFont typeface="Arial" panose="020B0604020202020204" pitchFamily="34" charset="0"/>
              <a:buChar char="•"/>
            </a:pPr>
            <a:r>
              <a:rPr lang="en-US" dirty="0" smtClean="0"/>
              <a:t>Organized around </a:t>
            </a:r>
            <a:r>
              <a:rPr lang="en-US" u="sng" dirty="0" smtClean="0"/>
              <a:t>Themes</a:t>
            </a:r>
            <a:r>
              <a:rPr lang="en-US" dirty="0" smtClean="0"/>
              <a:t> and not traditional chapters </a:t>
            </a:r>
            <a:r>
              <a:rPr lang="en-US" sz="1800" dirty="0" smtClean="0"/>
              <a:t>(e.g. “land use”, “transportation”)</a:t>
            </a:r>
          </a:p>
          <a:p>
            <a:pPr lvl="1">
              <a:buFont typeface="Arial" panose="020B0604020202020204" pitchFamily="34" charset="0"/>
              <a:buChar char="•"/>
            </a:pPr>
            <a:r>
              <a:rPr lang="en-US" dirty="0" smtClean="0"/>
              <a:t>Trends and assumptions</a:t>
            </a:r>
          </a:p>
          <a:p>
            <a:pPr lvl="1">
              <a:buFont typeface="Arial" panose="020B0604020202020204" pitchFamily="34" charset="0"/>
              <a:buChar char="•"/>
            </a:pPr>
            <a:r>
              <a:rPr lang="en-US" u="sng" dirty="0" smtClean="0"/>
              <a:t>Big ideas</a:t>
            </a:r>
          </a:p>
        </p:txBody>
      </p:sp>
      <p:sp>
        <p:nvSpPr>
          <p:cNvPr id="3" name="Text Placeholder 2"/>
          <p:cNvSpPr>
            <a:spLocks noGrp="1"/>
          </p:cNvSpPr>
          <p:nvPr>
            <p:ph type="body" sz="quarter" idx="13"/>
          </p:nvPr>
        </p:nvSpPr>
        <p:spPr>
          <a:xfrm>
            <a:off x="457200" y="381000"/>
            <a:ext cx="6858000" cy="762000"/>
          </a:xfrm>
        </p:spPr>
        <p:txBody>
          <a:bodyPr>
            <a:normAutofit fontScale="40000" lnSpcReduction="20000"/>
          </a:bodyPr>
          <a:lstStyle/>
          <a:p>
            <a:endParaRPr lang="en-US" dirty="0" smtClean="0"/>
          </a:p>
          <a:p>
            <a:r>
              <a:rPr lang="en-US" sz="7000" dirty="0" smtClean="0"/>
              <a:t>Highlights and Unique aspects of PlanCOS</a:t>
            </a:r>
            <a:endParaRPr lang="en-US" sz="7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335" y="3810000"/>
            <a:ext cx="5418666" cy="3048000"/>
          </a:xfrm>
          <a:prstGeom prst="rect">
            <a:avLst/>
          </a:prstGeom>
        </p:spPr>
      </p:pic>
      <p:sp>
        <p:nvSpPr>
          <p:cNvPr id="5" name="Content Placeholder 1"/>
          <p:cNvSpPr txBox="1">
            <a:spLocks/>
          </p:cNvSpPr>
          <p:nvPr/>
        </p:nvSpPr>
        <p:spPr>
          <a:xfrm>
            <a:off x="3886200" y="1507672"/>
            <a:ext cx="5257800" cy="24394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r>
              <a:rPr lang="en-US" u="sng" dirty="0" smtClean="0"/>
              <a:t>Keystone indicators</a:t>
            </a:r>
          </a:p>
          <a:p>
            <a:pPr lvl="1">
              <a:buFont typeface="Arial" panose="020B0604020202020204" pitchFamily="34" charset="0"/>
              <a:buChar char="•"/>
            </a:pPr>
            <a:r>
              <a:rPr lang="en-US" u="sng" dirty="0" smtClean="0"/>
              <a:t>Typologies- </a:t>
            </a:r>
            <a:r>
              <a:rPr lang="en-US" u="sng" dirty="0" smtClean="0">
                <a:solidFill>
                  <a:srgbClr val="00B0F0"/>
                </a:solidFill>
              </a:rPr>
              <a:t>Very Unique</a:t>
            </a:r>
            <a:endParaRPr lang="en-US" u="sng" dirty="0" smtClean="0"/>
          </a:p>
          <a:p>
            <a:pPr lvl="1">
              <a:buFont typeface="Arial" panose="020B0604020202020204" pitchFamily="34" charset="0"/>
              <a:buChar char="•"/>
            </a:pPr>
            <a:r>
              <a:rPr lang="en-US" u="sng" dirty="0" smtClean="0"/>
              <a:t> Essential questions</a:t>
            </a:r>
          </a:p>
          <a:p>
            <a:pPr lvl="1">
              <a:buFont typeface="Arial" panose="020B0604020202020204" pitchFamily="34" charset="0"/>
              <a:buChar char="•"/>
            </a:pPr>
            <a:r>
              <a:rPr lang="en-US" u="sng" dirty="0" smtClean="0"/>
              <a:t>Only a Vision Map</a:t>
            </a:r>
          </a:p>
          <a:p>
            <a:pPr lvl="2"/>
            <a:r>
              <a:rPr lang="en-US" dirty="0" smtClean="0"/>
              <a:t>No detailed land use map</a:t>
            </a:r>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249039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099" y="1591491"/>
            <a:ext cx="4343400" cy="5105400"/>
          </a:xfrm>
        </p:spPr>
        <p:txBody>
          <a:bodyPr>
            <a:normAutofit fontScale="92500"/>
          </a:bodyPr>
          <a:lstStyle/>
          <a:p>
            <a:r>
              <a:rPr lang="en-US" dirty="0" smtClean="0">
                <a:solidFill>
                  <a:schemeClr val="accent3">
                    <a:lumMod val="75000"/>
                  </a:schemeClr>
                </a:solidFill>
                <a:latin typeface="Arial Black" panose="020B0A04020102020204" pitchFamily="34" charset="0"/>
              </a:rPr>
              <a:t>200+ Meetings and Events</a:t>
            </a:r>
          </a:p>
          <a:p>
            <a:pPr lvl="1"/>
            <a:r>
              <a:rPr lang="en-US" dirty="0" smtClean="0">
                <a:solidFill>
                  <a:schemeClr val="accent3">
                    <a:lumMod val="75000"/>
                  </a:schemeClr>
                </a:solidFill>
                <a:latin typeface="Arial Black" panose="020B0A04020102020204" pitchFamily="34" charset="0"/>
              </a:rPr>
              <a:t>Including topic and area-specific meeting</a:t>
            </a:r>
          </a:p>
          <a:p>
            <a:r>
              <a:rPr lang="en-US" dirty="0" smtClean="0">
                <a:solidFill>
                  <a:schemeClr val="accent3">
                    <a:lumMod val="75000"/>
                  </a:schemeClr>
                </a:solidFill>
                <a:latin typeface="Arial Black" panose="020B0A04020102020204" pitchFamily="34" charset="0"/>
              </a:rPr>
              <a:t>5,000+ Survey Reponses</a:t>
            </a:r>
          </a:p>
          <a:p>
            <a:r>
              <a:rPr lang="en-US" dirty="0" smtClean="0">
                <a:solidFill>
                  <a:schemeClr val="accent3">
                    <a:lumMod val="75000"/>
                  </a:schemeClr>
                </a:solidFill>
                <a:latin typeface="Arial Black" panose="020B0A04020102020204" pitchFamily="34" charset="0"/>
              </a:rPr>
              <a:t>Tours</a:t>
            </a:r>
          </a:p>
          <a:p>
            <a:r>
              <a:rPr lang="en-US" dirty="0" smtClean="0">
                <a:solidFill>
                  <a:schemeClr val="accent3">
                    <a:lumMod val="75000"/>
                  </a:schemeClr>
                </a:solidFill>
                <a:latin typeface="Arial Black" panose="020B0A04020102020204" pitchFamily="34" charset="0"/>
              </a:rPr>
              <a:t>Analysis</a:t>
            </a:r>
          </a:p>
          <a:p>
            <a:r>
              <a:rPr lang="en-US" dirty="0" smtClean="0">
                <a:solidFill>
                  <a:schemeClr val="accent3">
                    <a:lumMod val="75000"/>
                  </a:schemeClr>
                </a:solidFill>
                <a:latin typeface="Arial Black" panose="020B0A04020102020204" pitchFamily="34" charset="0"/>
              </a:rPr>
              <a:t>Many Comments</a:t>
            </a:r>
          </a:p>
          <a:p>
            <a:r>
              <a:rPr lang="en-US" dirty="0">
                <a:solidFill>
                  <a:schemeClr val="accent3">
                    <a:lumMod val="75000"/>
                  </a:schemeClr>
                </a:solidFill>
                <a:latin typeface="Arial Black" panose="020B0A04020102020204" pitchFamily="34" charset="0"/>
              </a:rPr>
              <a:t>Innumerable </a:t>
            </a:r>
            <a:r>
              <a:rPr lang="en-US" dirty="0" smtClean="0">
                <a:solidFill>
                  <a:schemeClr val="accent3">
                    <a:lumMod val="75000"/>
                  </a:schemeClr>
                </a:solidFill>
                <a:latin typeface="Arial Black" panose="020B0A04020102020204" pitchFamily="34" charset="0"/>
              </a:rPr>
              <a:t>Conversations</a:t>
            </a:r>
          </a:p>
          <a:p>
            <a:r>
              <a:rPr lang="en-US" dirty="0">
                <a:solidFill>
                  <a:schemeClr val="accent3">
                    <a:lumMod val="75000"/>
                  </a:schemeClr>
                </a:solidFill>
                <a:latin typeface="Arial Black" panose="020B0A04020102020204" pitchFamily="34" charset="0"/>
              </a:rPr>
              <a:t>Staff Coordination (Technical Support Team)</a:t>
            </a:r>
          </a:p>
          <a:p>
            <a:pPr marL="0" indent="0">
              <a:buNone/>
            </a:pPr>
            <a:endParaRPr lang="en-US" dirty="0">
              <a:solidFill>
                <a:schemeClr val="accent3">
                  <a:lumMod val="75000"/>
                </a:schemeClr>
              </a:solidFill>
              <a:latin typeface="Arial Black" panose="020B0A04020102020204" pitchFamily="34" charset="0"/>
            </a:endParaRPr>
          </a:p>
          <a:p>
            <a:endParaRPr lang="en-US" dirty="0" smtClean="0">
              <a:solidFill>
                <a:schemeClr val="accent3">
                  <a:lumMod val="75000"/>
                </a:schemeClr>
              </a:solidFill>
              <a:latin typeface="Arial Black" panose="020B0A04020102020204" pitchFamily="34" charset="0"/>
            </a:endParaRPr>
          </a:p>
          <a:p>
            <a:endParaRPr lang="en-US" dirty="0" smtClean="0">
              <a:solidFill>
                <a:schemeClr val="accent3">
                  <a:lumMod val="75000"/>
                </a:schemeClr>
              </a:solidFill>
              <a:latin typeface="Arial Black" panose="020B0A04020102020204" pitchFamily="34" charset="0"/>
            </a:endParaRPr>
          </a:p>
          <a:p>
            <a:pPr marL="0" indent="0">
              <a:buNone/>
            </a:pPr>
            <a:endParaRPr lang="en-US" dirty="0"/>
          </a:p>
        </p:txBody>
      </p:sp>
      <p:sp>
        <p:nvSpPr>
          <p:cNvPr id="3" name="Text Placeholder 2"/>
          <p:cNvSpPr>
            <a:spLocks noGrp="1"/>
          </p:cNvSpPr>
          <p:nvPr>
            <p:ph type="body" sz="quarter" idx="13"/>
          </p:nvPr>
        </p:nvSpPr>
        <p:spPr>
          <a:xfrm>
            <a:off x="457200" y="381000"/>
            <a:ext cx="6858000" cy="762000"/>
          </a:xfrm>
        </p:spPr>
        <p:txBody>
          <a:bodyPr>
            <a:normAutofit fontScale="40000" lnSpcReduction="20000"/>
          </a:bodyPr>
          <a:lstStyle/>
          <a:p>
            <a:endParaRPr lang="en-US" dirty="0" smtClean="0"/>
          </a:p>
          <a:p>
            <a:r>
              <a:rPr lang="en-US" sz="7000" dirty="0" smtClean="0"/>
              <a:t>Process to Date </a:t>
            </a:r>
            <a:endParaRPr lang="en-US" sz="70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999" t="8333" r="10001" b="11667"/>
          <a:stretch/>
        </p:blipFill>
        <p:spPr>
          <a:xfrm>
            <a:off x="4572001" y="3630707"/>
            <a:ext cx="4572000" cy="3227294"/>
          </a:xfrm>
          <a:prstGeom prst="rect">
            <a:avLst/>
          </a:prstGeom>
        </p:spPr>
      </p:pic>
      <p:sp>
        <p:nvSpPr>
          <p:cNvPr id="8" name="Content Placeholder 1"/>
          <p:cNvSpPr txBox="1">
            <a:spLocks/>
          </p:cNvSpPr>
          <p:nvPr/>
        </p:nvSpPr>
        <p:spPr>
          <a:xfrm>
            <a:off x="4400550" y="1591491"/>
            <a:ext cx="4914901" cy="24115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Helvetica" panose="020B0604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smtClean="0">
                <a:solidFill>
                  <a:schemeClr val="accent3">
                    <a:lumMod val="75000"/>
                  </a:schemeClr>
                </a:solidFill>
                <a:latin typeface="Arial Black" panose="020B0A04020102020204" pitchFamily="34" charset="0"/>
              </a:rPr>
              <a:t>100+ chapter drafts</a:t>
            </a:r>
          </a:p>
          <a:p>
            <a:r>
              <a:rPr lang="en-US" sz="2200" dirty="0" smtClean="0">
                <a:solidFill>
                  <a:schemeClr val="accent3">
                    <a:lumMod val="75000"/>
                  </a:schemeClr>
                </a:solidFill>
                <a:latin typeface="Arial Black" panose="020B0A04020102020204" pitchFamily="34" charset="0"/>
              </a:rPr>
              <a:t>13 PWG Meetings (Just this year!)</a:t>
            </a:r>
          </a:p>
          <a:p>
            <a:r>
              <a:rPr lang="en-US" sz="2200" dirty="0" smtClean="0">
                <a:solidFill>
                  <a:schemeClr val="accent3">
                    <a:lumMod val="75000"/>
                  </a:schemeClr>
                </a:solidFill>
                <a:latin typeface="Arial Black" panose="020B0A04020102020204" pitchFamily="34" charset="0"/>
              </a:rPr>
              <a:t>16 Steering Committee Meetings (so far)</a:t>
            </a:r>
          </a:p>
          <a:p>
            <a:endParaRPr lang="en-US" dirty="0" smtClean="0">
              <a:solidFill>
                <a:schemeClr val="accent3">
                  <a:lumMod val="75000"/>
                </a:schemeClr>
              </a:solidFill>
              <a:latin typeface="Arial Black" panose="020B0A04020102020204" pitchFamily="34"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455828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olorado Springs">
      <a:dk1>
        <a:srgbClr val="262729"/>
      </a:dk1>
      <a:lt1>
        <a:sysClr val="window" lastClr="FFFFFF"/>
      </a:lt1>
      <a:dk2>
        <a:srgbClr val="1F497D"/>
      </a:dk2>
      <a:lt2>
        <a:srgbClr val="EEECE1"/>
      </a:lt2>
      <a:accent1>
        <a:srgbClr val="0075C9"/>
      </a:accent1>
      <a:accent2>
        <a:srgbClr val="EC0044"/>
      </a:accent2>
      <a:accent3>
        <a:srgbClr val="00953A"/>
      </a:accent3>
      <a:accent4>
        <a:srgbClr val="FFA400"/>
      </a:accent4>
      <a:accent5>
        <a:srgbClr val="00953A"/>
      </a:accent5>
      <a:accent6>
        <a:srgbClr val="FFA400"/>
      </a:accent6>
      <a:hlink>
        <a:srgbClr val="0075C9"/>
      </a:hlink>
      <a:folHlink>
        <a:srgbClr val="EC004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6154</TotalTime>
  <Words>1672</Words>
  <Application>Microsoft Office PowerPoint</Application>
  <PresentationFormat>On-screen Show (4:3)</PresentationFormat>
  <Paragraphs>427</Paragraphs>
  <Slides>46</Slides>
  <Notes>25</Notes>
  <HiddenSlides>5</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Colorado Springs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Olmedo, Conrad</dc:creator>
  <cp:lastModifiedBy>Beukema, Lemeria D.</cp:lastModifiedBy>
  <cp:revision>437</cp:revision>
  <cp:lastPrinted>2018-06-04T20:18:09Z</cp:lastPrinted>
  <dcterms:created xsi:type="dcterms:W3CDTF">2017-06-15T17:19:04Z</dcterms:created>
  <dcterms:modified xsi:type="dcterms:W3CDTF">2018-06-25T14:55:00Z</dcterms:modified>
</cp:coreProperties>
</file>